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Lst>
  <p:sldSz cx="20116800" cy="15544800"/>
  <p:notesSz cx="6858000" cy="9144000"/>
  <p:defaultTextStyle>
    <a:defPPr>
      <a:defRPr lang="en-US"/>
    </a:defPPr>
    <a:lvl1pPr marL="0" algn="l" defTabSz="1711757" rtl="0" eaLnBrk="1" latinLnBrk="0" hangingPunct="1">
      <a:defRPr sz="3370" kern="1200">
        <a:solidFill>
          <a:schemeClr val="tx1"/>
        </a:solidFill>
        <a:latin typeface="+mn-lt"/>
        <a:ea typeface="+mn-ea"/>
        <a:cs typeface="+mn-cs"/>
      </a:defRPr>
    </a:lvl1pPr>
    <a:lvl2pPr marL="855878" algn="l" defTabSz="1711757" rtl="0" eaLnBrk="1" latinLnBrk="0" hangingPunct="1">
      <a:defRPr sz="3370" kern="1200">
        <a:solidFill>
          <a:schemeClr val="tx1"/>
        </a:solidFill>
        <a:latin typeface="+mn-lt"/>
        <a:ea typeface="+mn-ea"/>
        <a:cs typeface="+mn-cs"/>
      </a:defRPr>
    </a:lvl2pPr>
    <a:lvl3pPr marL="1711757" algn="l" defTabSz="1711757" rtl="0" eaLnBrk="1" latinLnBrk="0" hangingPunct="1">
      <a:defRPr sz="3370" kern="1200">
        <a:solidFill>
          <a:schemeClr val="tx1"/>
        </a:solidFill>
        <a:latin typeface="+mn-lt"/>
        <a:ea typeface="+mn-ea"/>
        <a:cs typeface="+mn-cs"/>
      </a:defRPr>
    </a:lvl3pPr>
    <a:lvl4pPr marL="2567635" algn="l" defTabSz="1711757" rtl="0" eaLnBrk="1" latinLnBrk="0" hangingPunct="1">
      <a:defRPr sz="3370" kern="1200">
        <a:solidFill>
          <a:schemeClr val="tx1"/>
        </a:solidFill>
        <a:latin typeface="+mn-lt"/>
        <a:ea typeface="+mn-ea"/>
        <a:cs typeface="+mn-cs"/>
      </a:defRPr>
    </a:lvl4pPr>
    <a:lvl5pPr marL="3423514" algn="l" defTabSz="1711757" rtl="0" eaLnBrk="1" latinLnBrk="0" hangingPunct="1">
      <a:defRPr sz="3370" kern="1200">
        <a:solidFill>
          <a:schemeClr val="tx1"/>
        </a:solidFill>
        <a:latin typeface="+mn-lt"/>
        <a:ea typeface="+mn-ea"/>
        <a:cs typeface="+mn-cs"/>
      </a:defRPr>
    </a:lvl5pPr>
    <a:lvl6pPr marL="4279392" algn="l" defTabSz="1711757" rtl="0" eaLnBrk="1" latinLnBrk="0" hangingPunct="1">
      <a:defRPr sz="3370" kern="1200">
        <a:solidFill>
          <a:schemeClr val="tx1"/>
        </a:solidFill>
        <a:latin typeface="+mn-lt"/>
        <a:ea typeface="+mn-ea"/>
        <a:cs typeface="+mn-cs"/>
      </a:defRPr>
    </a:lvl6pPr>
    <a:lvl7pPr marL="5135270" algn="l" defTabSz="1711757" rtl="0" eaLnBrk="1" latinLnBrk="0" hangingPunct="1">
      <a:defRPr sz="3370" kern="1200">
        <a:solidFill>
          <a:schemeClr val="tx1"/>
        </a:solidFill>
        <a:latin typeface="+mn-lt"/>
        <a:ea typeface="+mn-ea"/>
        <a:cs typeface="+mn-cs"/>
      </a:defRPr>
    </a:lvl7pPr>
    <a:lvl8pPr marL="5991149" algn="l" defTabSz="1711757" rtl="0" eaLnBrk="1" latinLnBrk="0" hangingPunct="1">
      <a:defRPr sz="3370" kern="1200">
        <a:solidFill>
          <a:schemeClr val="tx1"/>
        </a:solidFill>
        <a:latin typeface="+mn-lt"/>
        <a:ea typeface="+mn-ea"/>
        <a:cs typeface="+mn-cs"/>
      </a:defRPr>
    </a:lvl8pPr>
    <a:lvl9pPr marL="6847027" algn="l" defTabSz="1711757" rtl="0" eaLnBrk="1" latinLnBrk="0" hangingPunct="1">
      <a:defRPr sz="337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1337"/>
  </p:normalViewPr>
  <p:slideViewPr>
    <p:cSldViewPr snapToGrid="0" snapToObjects="1">
      <p:cViewPr varScale="1">
        <p:scale>
          <a:sx n="30" d="100"/>
          <a:sy n="30" d="100"/>
        </p:scale>
        <p:origin x="154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08760" y="2544023"/>
            <a:ext cx="17099280" cy="5411893"/>
          </a:xfrm>
        </p:spPr>
        <p:txBody>
          <a:bodyPr anchor="b"/>
          <a:lstStyle>
            <a:lvl1pPr algn="ctr">
              <a:defRPr sz="13200"/>
            </a:lvl1pPr>
          </a:lstStyle>
          <a:p>
            <a:r>
              <a:rPr lang="en-US"/>
              <a:t>Click to edit Master title style</a:t>
            </a:r>
            <a:endParaRPr lang="en-US" dirty="0"/>
          </a:p>
        </p:txBody>
      </p:sp>
      <p:sp>
        <p:nvSpPr>
          <p:cNvPr id="3" name="Subtitle 2"/>
          <p:cNvSpPr>
            <a:spLocks noGrp="1"/>
          </p:cNvSpPr>
          <p:nvPr>
            <p:ph type="subTitle" idx="1"/>
          </p:nvPr>
        </p:nvSpPr>
        <p:spPr>
          <a:xfrm>
            <a:off x="2514600" y="8164619"/>
            <a:ext cx="15087600" cy="3753061"/>
          </a:xfrm>
        </p:spPr>
        <p:txBody>
          <a:bodyPr/>
          <a:lstStyle>
            <a:lvl1pPr marL="0" indent="0" algn="ctr">
              <a:buNone/>
              <a:defRPr sz="5280"/>
            </a:lvl1pPr>
            <a:lvl2pPr marL="1005840" indent="0" algn="ctr">
              <a:buNone/>
              <a:defRPr sz="4400"/>
            </a:lvl2pPr>
            <a:lvl3pPr marL="2011680" indent="0" algn="ctr">
              <a:buNone/>
              <a:defRPr sz="3960"/>
            </a:lvl3pPr>
            <a:lvl4pPr marL="3017520" indent="0" algn="ctr">
              <a:buNone/>
              <a:defRPr sz="3520"/>
            </a:lvl4pPr>
            <a:lvl5pPr marL="4023360" indent="0" algn="ctr">
              <a:buNone/>
              <a:defRPr sz="3520"/>
            </a:lvl5pPr>
            <a:lvl6pPr marL="5029200" indent="0" algn="ctr">
              <a:buNone/>
              <a:defRPr sz="3520"/>
            </a:lvl6pPr>
            <a:lvl7pPr marL="6035040" indent="0" algn="ctr">
              <a:buNone/>
              <a:defRPr sz="3520"/>
            </a:lvl7pPr>
            <a:lvl8pPr marL="7040880" indent="0" algn="ctr">
              <a:buNone/>
              <a:defRPr sz="3520"/>
            </a:lvl8pPr>
            <a:lvl9pPr marL="8046720" indent="0" algn="ctr">
              <a:buNone/>
              <a:defRPr sz="35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9/21/2018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467730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9/21/2018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5860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2554" y="3875409"/>
            <a:ext cx="17350740" cy="6466204"/>
          </a:xfrm>
        </p:spPr>
        <p:txBody>
          <a:bodyPr anchor="b"/>
          <a:lstStyle>
            <a:lvl1pPr>
              <a:defRPr sz="13200"/>
            </a:lvl1pPr>
          </a:lstStyle>
          <a:p>
            <a:r>
              <a:rPr lang="en-US"/>
              <a:t>Click to edit Master title style</a:t>
            </a:r>
            <a:endParaRPr lang="en-US" dirty="0"/>
          </a:p>
        </p:txBody>
      </p:sp>
      <p:sp>
        <p:nvSpPr>
          <p:cNvPr id="3" name="Text Placeholder 2"/>
          <p:cNvSpPr>
            <a:spLocks noGrp="1"/>
          </p:cNvSpPr>
          <p:nvPr>
            <p:ph type="body" idx="1"/>
          </p:nvPr>
        </p:nvSpPr>
        <p:spPr>
          <a:xfrm>
            <a:off x="1372554" y="10402786"/>
            <a:ext cx="17350740" cy="3400424"/>
          </a:xfrm>
        </p:spPr>
        <p:txBody>
          <a:bodyPr/>
          <a:lstStyle>
            <a:lvl1pPr marL="0" indent="0">
              <a:buNone/>
              <a:defRPr sz="5280">
                <a:solidFill>
                  <a:schemeClr val="tx1"/>
                </a:solidFill>
              </a:defRPr>
            </a:lvl1pPr>
            <a:lvl2pPr marL="1005840" indent="0">
              <a:buNone/>
              <a:defRPr sz="4400">
                <a:solidFill>
                  <a:schemeClr val="tx1">
                    <a:tint val="75000"/>
                  </a:schemeClr>
                </a:solidFill>
              </a:defRPr>
            </a:lvl2pPr>
            <a:lvl3pPr marL="2011680" indent="0">
              <a:buNone/>
              <a:defRPr sz="3960">
                <a:solidFill>
                  <a:schemeClr val="tx1">
                    <a:tint val="75000"/>
                  </a:schemeClr>
                </a:solidFill>
              </a:defRPr>
            </a:lvl3pPr>
            <a:lvl4pPr marL="3017520" indent="0">
              <a:buNone/>
              <a:defRPr sz="3520">
                <a:solidFill>
                  <a:schemeClr val="tx1">
                    <a:tint val="75000"/>
                  </a:schemeClr>
                </a:solidFill>
              </a:defRPr>
            </a:lvl4pPr>
            <a:lvl5pPr marL="4023360" indent="0">
              <a:buNone/>
              <a:defRPr sz="3520">
                <a:solidFill>
                  <a:schemeClr val="tx1">
                    <a:tint val="75000"/>
                  </a:schemeClr>
                </a:solidFill>
              </a:defRPr>
            </a:lvl5pPr>
            <a:lvl6pPr marL="5029200" indent="0">
              <a:buNone/>
              <a:defRPr sz="3520">
                <a:solidFill>
                  <a:schemeClr val="tx1">
                    <a:tint val="75000"/>
                  </a:schemeClr>
                </a:solidFill>
              </a:defRPr>
            </a:lvl6pPr>
            <a:lvl7pPr marL="6035040" indent="0">
              <a:buNone/>
              <a:defRPr sz="3520">
                <a:solidFill>
                  <a:schemeClr val="tx1">
                    <a:tint val="75000"/>
                  </a:schemeClr>
                </a:solidFill>
              </a:defRPr>
            </a:lvl7pPr>
            <a:lvl8pPr marL="7040880" indent="0">
              <a:buNone/>
              <a:defRPr sz="3520">
                <a:solidFill>
                  <a:schemeClr val="tx1">
                    <a:tint val="75000"/>
                  </a:schemeClr>
                </a:solidFill>
              </a:defRPr>
            </a:lvl8pPr>
            <a:lvl9pPr marL="8046720" indent="0">
              <a:buNone/>
              <a:defRPr sz="35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69D432-7AE6-554C-872B-47D8B423B9D8}" type="datetimeFigureOut">
              <a:rPr lang="en-US" smtClean="0"/>
              <a:t>9/21/2018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860272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383030" y="4138083"/>
            <a:ext cx="8549640" cy="9863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184130" y="4138083"/>
            <a:ext cx="8549640" cy="9863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69D432-7AE6-554C-872B-47D8B423B9D8}" type="datetimeFigureOut">
              <a:rPr lang="en-US" smtClean="0"/>
              <a:t>9/21/2018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390936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85650" y="827620"/>
            <a:ext cx="17350740" cy="300460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85652" y="3810636"/>
            <a:ext cx="8510348" cy="1867534"/>
          </a:xfrm>
        </p:spPr>
        <p:txBody>
          <a:bodyPr anchor="b"/>
          <a:lstStyle>
            <a:lvl1pPr marL="0" indent="0">
              <a:buNone/>
              <a:defRPr sz="5280" b="1"/>
            </a:lvl1pPr>
            <a:lvl2pPr marL="1005840" indent="0">
              <a:buNone/>
              <a:defRPr sz="4400" b="1"/>
            </a:lvl2pPr>
            <a:lvl3pPr marL="2011680" indent="0">
              <a:buNone/>
              <a:defRPr sz="3960" b="1"/>
            </a:lvl3pPr>
            <a:lvl4pPr marL="3017520" indent="0">
              <a:buNone/>
              <a:defRPr sz="3520" b="1"/>
            </a:lvl4pPr>
            <a:lvl5pPr marL="4023360" indent="0">
              <a:buNone/>
              <a:defRPr sz="3520" b="1"/>
            </a:lvl5pPr>
            <a:lvl6pPr marL="5029200" indent="0">
              <a:buNone/>
              <a:defRPr sz="3520" b="1"/>
            </a:lvl6pPr>
            <a:lvl7pPr marL="6035040" indent="0">
              <a:buNone/>
              <a:defRPr sz="3520" b="1"/>
            </a:lvl7pPr>
            <a:lvl8pPr marL="7040880" indent="0">
              <a:buNone/>
              <a:defRPr sz="3520" b="1"/>
            </a:lvl8pPr>
            <a:lvl9pPr marL="8046720" indent="0">
              <a:buNone/>
              <a:defRPr sz="3520" b="1"/>
            </a:lvl9pPr>
          </a:lstStyle>
          <a:p>
            <a:pPr lvl="0"/>
            <a:r>
              <a:rPr lang="en-US"/>
              <a:t>Click to edit Master text styles</a:t>
            </a:r>
          </a:p>
        </p:txBody>
      </p:sp>
      <p:sp>
        <p:nvSpPr>
          <p:cNvPr id="4" name="Content Placeholder 3"/>
          <p:cNvSpPr>
            <a:spLocks noGrp="1"/>
          </p:cNvSpPr>
          <p:nvPr>
            <p:ph sz="half" idx="2"/>
          </p:nvPr>
        </p:nvSpPr>
        <p:spPr>
          <a:xfrm>
            <a:off x="1385652" y="5678170"/>
            <a:ext cx="8510348" cy="8351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184131" y="3810636"/>
            <a:ext cx="8552260" cy="1867534"/>
          </a:xfrm>
        </p:spPr>
        <p:txBody>
          <a:bodyPr anchor="b"/>
          <a:lstStyle>
            <a:lvl1pPr marL="0" indent="0">
              <a:buNone/>
              <a:defRPr sz="5280" b="1"/>
            </a:lvl1pPr>
            <a:lvl2pPr marL="1005840" indent="0">
              <a:buNone/>
              <a:defRPr sz="4400" b="1"/>
            </a:lvl2pPr>
            <a:lvl3pPr marL="2011680" indent="0">
              <a:buNone/>
              <a:defRPr sz="3960" b="1"/>
            </a:lvl3pPr>
            <a:lvl4pPr marL="3017520" indent="0">
              <a:buNone/>
              <a:defRPr sz="3520" b="1"/>
            </a:lvl4pPr>
            <a:lvl5pPr marL="4023360" indent="0">
              <a:buNone/>
              <a:defRPr sz="3520" b="1"/>
            </a:lvl5pPr>
            <a:lvl6pPr marL="5029200" indent="0">
              <a:buNone/>
              <a:defRPr sz="3520" b="1"/>
            </a:lvl6pPr>
            <a:lvl7pPr marL="6035040" indent="0">
              <a:buNone/>
              <a:defRPr sz="3520" b="1"/>
            </a:lvl7pPr>
            <a:lvl8pPr marL="7040880" indent="0">
              <a:buNone/>
              <a:defRPr sz="3520" b="1"/>
            </a:lvl8pPr>
            <a:lvl9pPr marL="8046720" indent="0">
              <a:buNone/>
              <a:defRPr sz="3520" b="1"/>
            </a:lvl9pPr>
          </a:lstStyle>
          <a:p>
            <a:pPr lvl="0"/>
            <a:r>
              <a:rPr lang="en-US"/>
              <a:t>Click to edit Master text styles</a:t>
            </a:r>
          </a:p>
        </p:txBody>
      </p:sp>
      <p:sp>
        <p:nvSpPr>
          <p:cNvPr id="6" name="Content Placeholder 5"/>
          <p:cNvSpPr>
            <a:spLocks noGrp="1"/>
          </p:cNvSpPr>
          <p:nvPr>
            <p:ph sz="quarter" idx="4"/>
          </p:nvPr>
        </p:nvSpPr>
        <p:spPr>
          <a:xfrm>
            <a:off x="10184131" y="5678170"/>
            <a:ext cx="8552260" cy="8351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69D432-7AE6-554C-872B-47D8B423B9D8}" type="datetimeFigureOut">
              <a:rPr lang="en-US" smtClean="0"/>
              <a:t>9/21/2018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313833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69D432-7AE6-554C-872B-47D8B423B9D8}" type="datetimeFigureOut">
              <a:rPr lang="en-US" smtClean="0"/>
              <a:t>9/21/2018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179364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69D432-7AE6-554C-872B-47D8B423B9D8}" type="datetimeFigureOut">
              <a:rPr lang="en-US" smtClean="0"/>
              <a:t>9/21/2018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303240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5650" y="1036320"/>
            <a:ext cx="6488192" cy="3627120"/>
          </a:xfrm>
        </p:spPr>
        <p:txBody>
          <a:bodyPr anchor="b"/>
          <a:lstStyle>
            <a:lvl1pPr>
              <a:defRPr sz="7040"/>
            </a:lvl1pPr>
          </a:lstStyle>
          <a:p>
            <a:r>
              <a:rPr lang="en-US"/>
              <a:t>Click to edit Master title style</a:t>
            </a:r>
            <a:endParaRPr lang="en-US" dirty="0"/>
          </a:p>
        </p:txBody>
      </p:sp>
      <p:sp>
        <p:nvSpPr>
          <p:cNvPr id="3" name="Content Placeholder 2"/>
          <p:cNvSpPr>
            <a:spLocks noGrp="1"/>
          </p:cNvSpPr>
          <p:nvPr>
            <p:ph idx="1"/>
          </p:nvPr>
        </p:nvSpPr>
        <p:spPr>
          <a:xfrm>
            <a:off x="8552260" y="2238167"/>
            <a:ext cx="10184130" cy="11046883"/>
          </a:xfrm>
        </p:spPr>
        <p:txBody>
          <a:bodyPr/>
          <a:lstStyle>
            <a:lvl1pPr>
              <a:defRPr sz="7040"/>
            </a:lvl1pPr>
            <a:lvl2pPr>
              <a:defRPr sz="6160"/>
            </a:lvl2pPr>
            <a:lvl3pPr>
              <a:defRPr sz="5280"/>
            </a:lvl3pPr>
            <a:lvl4pPr>
              <a:defRPr sz="4400"/>
            </a:lvl4pPr>
            <a:lvl5pPr>
              <a:defRPr sz="4400"/>
            </a:lvl5pPr>
            <a:lvl6pPr>
              <a:defRPr sz="4400"/>
            </a:lvl6pPr>
            <a:lvl7pPr>
              <a:defRPr sz="4400"/>
            </a:lvl7pPr>
            <a:lvl8pPr>
              <a:defRPr sz="4400"/>
            </a:lvl8pPr>
            <a:lvl9pPr>
              <a:defRPr sz="4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385650" y="4663440"/>
            <a:ext cx="6488192" cy="8639599"/>
          </a:xfrm>
        </p:spPr>
        <p:txBody>
          <a:bodyPr/>
          <a:lstStyle>
            <a:lvl1pPr marL="0" indent="0">
              <a:buNone/>
              <a:defRPr sz="3520"/>
            </a:lvl1pPr>
            <a:lvl2pPr marL="1005840" indent="0">
              <a:buNone/>
              <a:defRPr sz="3080"/>
            </a:lvl2pPr>
            <a:lvl3pPr marL="2011680" indent="0">
              <a:buNone/>
              <a:defRPr sz="2640"/>
            </a:lvl3pPr>
            <a:lvl4pPr marL="3017520" indent="0">
              <a:buNone/>
              <a:defRPr sz="2200"/>
            </a:lvl4pPr>
            <a:lvl5pPr marL="4023360" indent="0">
              <a:buNone/>
              <a:defRPr sz="2200"/>
            </a:lvl5pPr>
            <a:lvl6pPr marL="5029200" indent="0">
              <a:buNone/>
              <a:defRPr sz="2200"/>
            </a:lvl6pPr>
            <a:lvl7pPr marL="6035040" indent="0">
              <a:buNone/>
              <a:defRPr sz="2200"/>
            </a:lvl7pPr>
            <a:lvl8pPr marL="7040880" indent="0">
              <a:buNone/>
              <a:defRPr sz="2200"/>
            </a:lvl8pPr>
            <a:lvl9pPr marL="8046720" indent="0">
              <a:buNone/>
              <a:defRPr sz="2200"/>
            </a:lvl9pPr>
          </a:lstStyle>
          <a:p>
            <a:pPr lvl="0"/>
            <a:r>
              <a:rPr lang="en-US"/>
              <a:t>Click to edit Master text styles</a:t>
            </a:r>
          </a:p>
        </p:txBody>
      </p:sp>
      <p:sp>
        <p:nvSpPr>
          <p:cNvPr id="5" name="Date Placeholder 4"/>
          <p:cNvSpPr>
            <a:spLocks noGrp="1"/>
          </p:cNvSpPr>
          <p:nvPr>
            <p:ph type="dt" sz="half" idx="10"/>
          </p:nvPr>
        </p:nvSpPr>
        <p:spPr/>
        <p:txBody>
          <a:bodyPr/>
          <a:lstStyle/>
          <a:p>
            <a:fld id="{2D69D432-7AE6-554C-872B-47D8B423B9D8}" type="datetimeFigureOut">
              <a:rPr lang="en-US" smtClean="0"/>
              <a:t>9/21/2018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591448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5650" y="1036320"/>
            <a:ext cx="6488192" cy="3627120"/>
          </a:xfrm>
        </p:spPr>
        <p:txBody>
          <a:bodyPr anchor="b"/>
          <a:lstStyle>
            <a:lvl1pPr>
              <a:defRPr sz="7040"/>
            </a:lvl1pPr>
          </a:lstStyle>
          <a:p>
            <a:r>
              <a:rPr lang="en-US"/>
              <a:t>Click to edit Master title style</a:t>
            </a:r>
            <a:endParaRPr lang="en-US" dirty="0"/>
          </a:p>
        </p:txBody>
      </p:sp>
      <p:sp>
        <p:nvSpPr>
          <p:cNvPr id="3" name="Picture Placeholder 2"/>
          <p:cNvSpPr>
            <a:spLocks noGrp="1" noChangeAspect="1"/>
          </p:cNvSpPr>
          <p:nvPr>
            <p:ph type="pic" idx="1"/>
          </p:nvPr>
        </p:nvSpPr>
        <p:spPr>
          <a:xfrm>
            <a:off x="8552260" y="2238167"/>
            <a:ext cx="10184130" cy="11046883"/>
          </a:xfrm>
        </p:spPr>
        <p:txBody>
          <a:bodyPr anchor="t"/>
          <a:lstStyle>
            <a:lvl1pPr marL="0" indent="0">
              <a:buNone/>
              <a:defRPr sz="7040"/>
            </a:lvl1pPr>
            <a:lvl2pPr marL="1005840" indent="0">
              <a:buNone/>
              <a:defRPr sz="6160"/>
            </a:lvl2pPr>
            <a:lvl3pPr marL="2011680" indent="0">
              <a:buNone/>
              <a:defRPr sz="5280"/>
            </a:lvl3pPr>
            <a:lvl4pPr marL="3017520" indent="0">
              <a:buNone/>
              <a:defRPr sz="4400"/>
            </a:lvl4pPr>
            <a:lvl5pPr marL="4023360" indent="0">
              <a:buNone/>
              <a:defRPr sz="4400"/>
            </a:lvl5pPr>
            <a:lvl6pPr marL="5029200" indent="0">
              <a:buNone/>
              <a:defRPr sz="4400"/>
            </a:lvl6pPr>
            <a:lvl7pPr marL="6035040" indent="0">
              <a:buNone/>
              <a:defRPr sz="4400"/>
            </a:lvl7pPr>
            <a:lvl8pPr marL="7040880" indent="0">
              <a:buNone/>
              <a:defRPr sz="4400"/>
            </a:lvl8pPr>
            <a:lvl9pPr marL="8046720" indent="0">
              <a:buNone/>
              <a:defRPr sz="44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385650" y="4663440"/>
            <a:ext cx="6488192" cy="8639599"/>
          </a:xfrm>
        </p:spPr>
        <p:txBody>
          <a:bodyPr/>
          <a:lstStyle>
            <a:lvl1pPr marL="0" indent="0">
              <a:buNone/>
              <a:defRPr sz="3520"/>
            </a:lvl1pPr>
            <a:lvl2pPr marL="1005840" indent="0">
              <a:buNone/>
              <a:defRPr sz="3080"/>
            </a:lvl2pPr>
            <a:lvl3pPr marL="2011680" indent="0">
              <a:buNone/>
              <a:defRPr sz="2640"/>
            </a:lvl3pPr>
            <a:lvl4pPr marL="3017520" indent="0">
              <a:buNone/>
              <a:defRPr sz="2200"/>
            </a:lvl4pPr>
            <a:lvl5pPr marL="4023360" indent="0">
              <a:buNone/>
              <a:defRPr sz="2200"/>
            </a:lvl5pPr>
            <a:lvl6pPr marL="5029200" indent="0">
              <a:buNone/>
              <a:defRPr sz="2200"/>
            </a:lvl6pPr>
            <a:lvl7pPr marL="6035040" indent="0">
              <a:buNone/>
              <a:defRPr sz="2200"/>
            </a:lvl7pPr>
            <a:lvl8pPr marL="7040880" indent="0">
              <a:buNone/>
              <a:defRPr sz="2200"/>
            </a:lvl8pPr>
            <a:lvl9pPr marL="8046720" indent="0">
              <a:buNone/>
              <a:defRPr sz="2200"/>
            </a:lvl9pPr>
          </a:lstStyle>
          <a:p>
            <a:pPr lvl="0"/>
            <a:r>
              <a:rPr lang="en-US"/>
              <a:t>Click to edit Master text styles</a:t>
            </a:r>
          </a:p>
        </p:txBody>
      </p:sp>
      <p:sp>
        <p:nvSpPr>
          <p:cNvPr id="5" name="Date Placeholder 4"/>
          <p:cNvSpPr>
            <a:spLocks noGrp="1"/>
          </p:cNvSpPr>
          <p:nvPr>
            <p:ph type="dt" sz="half" idx="10"/>
          </p:nvPr>
        </p:nvSpPr>
        <p:spPr/>
        <p:txBody>
          <a:bodyPr/>
          <a:lstStyle/>
          <a:p>
            <a:fld id="{2D69D432-7AE6-554C-872B-47D8B423B9D8}" type="datetimeFigureOut">
              <a:rPr lang="en-US" smtClean="0"/>
              <a:t>9/21/2018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914049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9/21/2018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27385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396086" y="827617"/>
            <a:ext cx="4337685" cy="131734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83031" y="827617"/>
            <a:ext cx="12761595" cy="131734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9/21/2018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2067142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83030" y="827620"/>
            <a:ext cx="17350740" cy="300460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383030" y="4138083"/>
            <a:ext cx="17350740" cy="98630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83030" y="14407730"/>
            <a:ext cx="4526280" cy="827617"/>
          </a:xfrm>
          <a:prstGeom prst="rect">
            <a:avLst/>
          </a:prstGeom>
        </p:spPr>
        <p:txBody>
          <a:bodyPr vert="horz" lIns="91440" tIns="45720" rIns="91440" bIns="45720" rtlCol="0" anchor="ctr"/>
          <a:lstStyle>
            <a:lvl1pPr algn="l">
              <a:defRPr sz="2640">
                <a:solidFill>
                  <a:schemeClr val="tx1">
                    <a:tint val="75000"/>
                  </a:schemeClr>
                </a:solidFill>
              </a:defRPr>
            </a:lvl1pPr>
          </a:lstStyle>
          <a:p>
            <a:fld id="{2D69D432-7AE6-554C-872B-47D8B423B9D8}" type="datetimeFigureOut">
              <a:rPr lang="en-US" smtClean="0"/>
              <a:t>9/21/2018</a:t>
            </a:fld>
            <a:endParaRPr lang="en-US"/>
          </a:p>
        </p:txBody>
      </p:sp>
      <p:sp>
        <p:nvSpPr>
          <p:cNvPr id="5" name="Footer Placeholder 4"/>
          <p:cNvSpPr>
            <a:spLocks noGrp="1"/>
          </p:cNvSpPr>
          <p:nvPr>
            <p:ph type="ftr" sz="quarter" idx="3"/>
          </p:nvPr>
        </p:nvSpPr>
        <p:spPr>
          <a:xfrm>
            <a:off x="6663690" y="14407730"/>
            <a:ext cx="6789420" cy="827617"/>
          </a:xfrm>
          <a:prstGeom prst="rect">
            <a:avLst/>
          </a:prstGeom>
        </p:spPr>
        <p:txBody>
          <a:bodyPr vert="horz" lIns="91440" tIns="45720" rIns="91440" bIns="45720" rtlCol="0" anchor="ctr"/>
          <a:lstStyle>
            <a:lvl1pPr algn="ctr">
              <a:defRPr sz="26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4207490" y="14407730"/>
            <a:ext cx="4526280" cy="827617"/>
          </a:xfrm>
          <a:prstGeom prst="rect">
            <a:avLst/>
          </a:prstGeom>
        </p:spPr>
        <p:txBody>
          <a:bodyPr vert="horz" lIns="91440" tIns="45720" rIns="91440" bIns="45720" rtlCol="0" anchor="ctr"/>
          <a:lstStyle>
            <a:lvl1pPr algn="r">
              <a:defRPr sz="2640">
                <a:solidFill>
                  <a:schemeClr val="tx1">
                    <a:tint val="75000"/>
                  </a:schemeClr>
                </a:solidFill>
              </a:defRPr>
            </a:lvl1pPr>
          </a:lstStyle>
          <a:p>
            <a:fld id="{028C18F5-502A-304E-9887-61F31F9BF5EB}" type="slidenum">
              <a:rPr lang="en-US" smtClean="0"/>
              <a:t>‹#›</a:t>
            </a:fld>
            <a:endParaRPr lang="en-US"/>
          </a:p>
        </p:txBody>
      </p:sp>
    </p:spTree>
    <p:extLst>
      <p:ext uri="{BB962C8B-B14F-4D97-AF65-F5344CB8AC3E}">
        <p14:creationId xmlns:p14="http://schemas.microsoft.com/office/powerpoint/2010/main" val="79945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011680" rtl="0" eaLnBrk="1" latinLnBrk="0" hangingPunct="1">
        <a:lnSpc>
          <a:spcPct val="90000"/>
        </a:lnSpc>
        <a:spcBef>
          <a:spcPct val="0"/>
        </a:spcBef>
        <a:buNone/>
        <a:defRPr sz="9680" kern="1200">
          <a:solidFill>
            <a:schemeClr val="tx1"/>
          </a:solidFill>
          <a:latin typeface="+mj-lt"/>
          <a:ea typeface="+mj-ea"/>
          <a:cs typeface="+mj-cs"/>
        </a:defRPr>
      </a:lvl1pPr>
    </p:titleStyle>
    <p:bodyStyle>
      <a:lvl1pPr marL="502920" indent="-502920" algn="l" defTabSz="2011680" rtl="0" eaLnBrk="1" latinLnBrk="0" hangingPunct="1">
        <a:lnSpc>
          <a:spcPct val="90000"/>
        </a:lnSpc>
        <a:spcBef>
          <a:spcPts val="2200"/>
        </a:spcBef>
        <a:buFont typeface="Arial" panose="020B0604020202020204" pitchFamily="34" charset="0"/>
        <a:buChar char="•"/>
        <a:defRPr sz="6160" kern="1200">
          <a:solidFill>
            <a:schemeClr val="tx1"/>
          </a:solidFill>
          <a:latin typeface="+mn-lt"/>
          <a:ea typeface="+mn-ea"/>
          <a:cs typeface="+mn-cs"/>
        </a:defRPr>
      </a:lvl1pPr>
      <a:lvl2pPr marL="1508760" indent="-502920" algn="l" defTabSz="2011680" rtl="0" eaLnBrk="1" latinLnBrk="0" hangingPunct="1">
        <a:lnSpc>
          <a:spcPct val="90000"/>
        </a:lnSpc>
        <a:spcBef>
          <a:spcPts val="1100"/>
        </a:spcBef>
        <a:buFont typeface="Arial" panose="020B0604020202020204" pitchFamily="34" charset="0"/>
        <a:buChar char="•"/>
        <a:defRPr sz="5280" kern="1200">
          <a:solidFill>
            <a:schemeClr val="tx1"/>
          </a:solidFill>
          <a:latin typeface="+mn-lt"/>
          <a:ea typeface="+mn-ea"/>
          <a:cs typeface="+mn-cs"/>
        </a:defRPr>
      </a:lvl2pPr>
      <a:lvl3pPr marL="2514600" indent="-502920" algn="l" defTabSz="2011680" rtl="0" eaLnBrk="1" latinLnBrk="0" hangingPunct="1">
        <a:lnSpc>
          <a:spcPct val="90000"/>
        </a:lnSpc>
        <a:spcBef>
          <a:spcPts val="1100"/>
        </a:spcBef>
        <a:buFont typeface="Arial" panose="020B0604020202020204" pitchFamily="34" charset="0"/>
        <a:buChar char="•"/>
        <a:defRPr sz="4400" kern="1200">
          <a:solidFill>
            <a:schemeClr val="tx1"/>
          </a:solidFill>
          <a:latin typeface="+mn-lt"/>
          <a:ea typeface="+mn-ea"/>
          <a:cs typeface="+mn-cs"/>
        </a:defRPr>
      </a:lvl3pPr>
      <a:lvl4pPr marL="352044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4pPr>
      <a:lvl5pPr marL="452628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5pPr>
      <a:lvl6pPr marL="553212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6pPr>
      <a:lvl7pPr marL="653796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7pPr>
      <a:lvl8pPr marL="754380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8pPr>
      <a:lvl9pPr marL="854964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9pPr>
    </p:bodyStyle>
    <p:otherStyle>
      <a:defPPr>
        <a:defRPr lang="en-US"/>
      </a:defPPr>
      <a:lvl1pPr marL="0" algn="l" defTabSz="2011680" rtl="0" eaLnBrk="1" latinLnBrk="0" hangingPunct="1">
        <a:defRPr sz="3960" kern="1200">
          <a:solidFill>
            <a:schemeClr val="tx1"/>
          </a:solidFill>
          <a:latin typeface="+mn-lt"/>
          <a:ea typeface="+mn-ea"/>
          <a:cs typeface="+mn-cs"/>
        </a:defRPr>
      </a:lvl1pPr>
      <a:lvl2pPr marL="1005840" algn="l" defTabSz="2011680" rtl="0" eaLnBrk="1" latinLnBrk="0" hangingPunct="1">
        <a:defRPr sz="3960" kern="1200">
          <a:solidFill>
            <a:schemeClr val="tx1"/>
          </a:solidFill>
          <a:latin typeface="+mn-lt"/>
          <a:ea typeface="+mn-ea"/>
          <a:cs typeface="+mn-cs"/>
        </a:defRPr>
      </a:lvl2pPr>
      <a:lvl3pPr marL="2011680" algn="l" defTabSz="2011680" rtl="0" eaLnBrk="1" latinLnBrk="0" hangingPunct="1">
        <a:defRPr sz="3960" kern="1200">
          <a:solidFill>
            <a:schemeClr val="tx1"/>
          </a:solidFill>
          <a:latin typeface="+mn-lt"/>
          <a:ea typeface="+mn-ea"/>
          <a:cs typeface="+mn-cs"/>
        </a:defRPr>
      </a:lvl3pPr>
      <a:lvl4pPr marL="3017520" algn="l" defTabSz="2011680" rtl="0" eaLnBrk="1" latinLnBrk="0" hangingPunct="1">
        <a:defRPr sz="3960" kern="1200">
          <a:solidFill>
            <a:schemeClr val="tx1"/>
          </a:solidFill>
          <a:latin typeface="+mn-lt"/>
          <a:ea typeface="+mn-ea"/>
          <a:cs typeface="+mn-cs"/>
        </a:defRPr>
      </a:lvl4pPr>
      <a:lvl5pPr marL="4023360" algn="l" defTabSz="2011680" rtl="0" eaLnBrk="1" latinLnBrk="0" hangingPunct="1">
        <a:defRPr sz="3960" kern="1200">
          <a:solidFill>
            <a:schemeClr val="tx1"/>
          </a:solidFill>
          <a:latin typeface="+mn-lt"/>
          <a:ea typeface="+mn-ea"/>
          <a:cs typeface="+mn-cs"/>
        </a:defRPr>
      </a:lvl5pPr>
      <a:lvl6pPr marL="5029200" algn="l" defTabSz="2011680" rtl="0" eaLnBrk="1" latinLnBrk="0" hangingPunct="1">
        <a:defRPr sz="3960" kern="1200">
          <a:solidFill>
            <a:schemeClr val="tx1"/>
          </a:solidFill>
          <a:latin typeface="+mn-lt"/>
          <a:ea typeface="+mn-ea"/>
          <a:cs typeface="+mn-cs"/>
        </a:defRPr>
      </a:lvl6pPr>
      <a:lvl7pPr marL="6035040" algn="l" defTabSz="2011680" rtl="0" eaLnBrk="1" latinLnBrk="0" hangingPunct="1">
        <a:defRPr sz="3960" kern="1200">
          <a:solidFill>
            <a:schemeClr val="tx1"/>
          </a:solidFill>
          <a:latin typeface="+mn-lt"/>
          <a:ea typeface="+mn-ea"/>
          <a:cs typeface="+mn-cs"/>
        </a:defRPr>
      </a:lvl7pPr>
      <a:lvl8pPr marL="7040880" algn="l" defTabSz="2011680" rtl="0" eaLnBrk="1" latinLnBrk="0" hangingPunct="1">
        <a:defRPr sz="3960" kern="1200">
          <a:solidFill>
            <a:schemeClr val="tx1"/>
          </a:solidFill>
          <a:latin typeface="+mn-lt"/>
          <a:ea typeface="+mn-ea"/>
          <a:cs typeface="+mn-cs"/>
        </a:defRPr>
      </a:lvl8pPr>
      <a:lvl9pPr marL="8046720" algn="l" defTabSz="2011680" rtl="0" eaLnBrk="1" latinLnBrk="0" hangingPunct="1">
        <a:defRPr sz="3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learning-theories.com/eriksons-stages-of-development.html" TargetMode="External"/><Relationship Id="rId2" Type="http://schemas.openxmlformats.org/officeDocument/2006/relationships/hyperlink" Target="https://emedicine.medscape.com/article/245296-clinical" TargetMode="External"/><Relationship Id="rId1" Type="http://schemas.openxmlformats.org/officeDocument/2006/relationships/slideLayout" Target="../slideLayouts/slideLayout7.xml"/><Relationship Id="rId6" Type="http://schemas.openxmlformats.org/officeDocument/2006/relationships/hyperlink" Target="https://reference.medscape.com/drug/sodium-bicarbonate-342305#4" TargetMode="External"/><Relationship Id="rId5" Type="http://schemas.openxmlformats.org/officeDocument/2006/relationships/hyperlink" Target="https://reference.medscape.com/drug/fergon-ferrous-gluconate-999567#10" TargetMode="External"/><Relationship Id="rId4" Type="http://schemas.openxmlformats.org/officeDocument/2006/relationships/hyperlink" Target="https://reference.medscape.com/drug/calcium-gluconate-344434#1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3861" y="739527"/>
            <a:ext cx="2954215" cy="523220"/>
          </a:xfrm>
          <a:prstGeom prst="rect">
            <a:avLst/>
          </a:prstGeom>
          <a:noFill/>
        </p:spPr>
        <p:txBody>
          <a:bodyPr wrap="square" rtlCol="0">
            <a:spAutoFit/>
          </a:bodyPr>
          <a:lstStyle/>
          <a:p>
            <a:r>
              <a:rPr lang="en-US" sz="1400" b="1" dirty="0"/>
              <a:t>Student name:   </a:t>
            </a:r>
          </a:p>
          <a:p>
            <a:r>
              <a:rPr lang="en-US" sz="1400" b="1" dirty="0"/>
              <a:t>Instructor</a:t>
            </a:r>
            <a:r>
              <a:rPr lang="en-US" sz="1400" dirty="0"/>
              <a:t>:    </a:t>
            </a:r>
          </a:p>
        </p:txBody>
      </p:sp>
      <p:sp>
        <p:nvSpPr>
          <p:cNvPr id="3" name="Rectangle 2"/>
          <p:cNvSpPr/>
          <p:nvPr/>
        </p:nvSpPr>
        <p:spPr>
          <a:xfrm>
            <a:off x="1783861" y="1562100"/>
            <a:ext cx="5178669" cy="55016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3" name="TextBox 12"/>
          <p:cNvSpPr txBox="1"/>
          <p:nvPr/>
        </p:nvSpPr>
        <p:spPr>
          <a:xfrm>
            <a:off x="1993900" y="1735775"/>
            <a:ext cx="4758592" cy="5078313"/>
          </a:xfrm>
          <a:prstGeom prst="rect">
            <a:avLst/>
          </a:prstGeom>
          <a:noFill/>
        </p:spPr>
        <p:txBody>
          <a:bodyPr wrap="square" rtlCol="0">
            <a:spAutoFit/>
          </a:bodyPr>
          <a:lstStyle/>
          <a:p>
            <a:pPr algn="ctr"/>
            <a:r>
              <a:rPr lang="en-US" sz="1600" b="1" dirty="0"/>
              <a:t>Patient Education / Discharge Planning:</a:t>
            </a:r>
          </a:p>
          <a:p>
            <a:pPr algn="ctr"/>
            <a:r>
              <a:rPr lang="en-US" sz="1000" b="1" dirty="0"/>
              <a:t>(Barriers to education, learning goals, learning outcomes) (Home Vs Facility, services needed after discharge, adaptive equipment needed for home</a:t>
            </a:r>
            <a:r>
              <a:rPr lang="en-US" sz="1000" b="1" dirty="0" smtClean="0"/>
              <a:t>.)</a:t>
            </a:r>
          </a:p>
          <a:p>
            <a:pPr marL="285750" indent="-285750" algn="ctr">
              <a:buFont typeface="Wingdings" panose="05000000000000000000" pitchFamily="2" charset="2"/>
              <a:buChar char="§"/>
            </a:pPr>
            <a:r>
              <a:rPr lang="en-US" sz="1600" dirty="0" smtClean="0"/>
              <a:t>The patient is able to communicate in English and hence there is no language barrier</a:t>
            </a:r>
          </a:p>
          <a:p>
            <a:pPr marL="285750" indent="-285750" algn="ctr">
              <a:buFont typeface="Wingdings" panose="05000000000000000000" pitchFamily="2" charset="2"/>
              <a:buChar char="§"/>
            </a:pPr>
            <a:r>
              <a:rPr lang="en-US" sz="1600" dirty="0" smtClean="0"/>
              <a:t>Patient demonstrated an understanding of the instructions given</a:t>
            </a:r>
          </a:p>
          <a:p>
            <a:pPr marL="285750" indent="-285750" algn="ctr">
              <a:buFont typeface="Wingdings" panose="05000000000000000000" pitchFamily="2" charset="2"/>
              <a:buChar char="§"/>
            </a:pPr>
            <a:r>
              <a:rPr lang="en-US" sz="1600" dirty="0" smtClean="0"/>
              <a:t>Patient understands the reason for dialysis and promises to come for all the sessions</a:t>
            </a:r>
          </a:p>
          <a:p>
            <a:pPr marL="285750" indent="-285750" algn="ctr">
              <a:buFont typeface="Wingdings" panose="05000000000000000000" pitchFamily="2" charset="2"/>
              <a:buChar char="§"/>
            </a:pPr>
            <a:r>
              <a:rPr lang="en-US" sz="1600" dirty="0" smtClean="0"/>
              <a:t>Patient is willing to take medication and understands why he has to take it</a:t>
            </a:r>
          </a:p>
          <a:p>
            <a:pPr marL="285750" indent="-285750" algn="ctr">
              <a:buFont typeface="Wingdings" panose="05000000000000000000" pitchFamily="2" charset="2"/>
              <a:buChar char="§"/>
            </a:pPr>
            <a:r>
              <a:rPr lang="en-US" sz="1600" dirty="0" smtClean="0"/>
              <a:t>The patient will remain on dialysis throughout the period of his stay at the hospital and until a suitable kidney donor is found.</a:t>
            </a:r>
          </a:p>
          <a:p>
            <a:pPr marL="285750" indent="-285750" algn="ctr">
              <a:buFont typeface="Wingdings" panose="05000000000000000000" pitchFamily="2" charset="2"/>
              <a:buChar char="§"/>
            </a:pPr>
            <a:r>
              <a:rPr lang="en-US" sz="1600" dirty="0" smtClean="0"/>
              <a:t>Counselling of patient’s close relatives in considering a kidney transplant will be done.</a:t>
            </a:r>
          </a:p>
          <a:p>
            <a:pPr marL="285750" indent="-285750" algn="ctr">
              <a:buFont typeface="Wingdings" panose="05000000000000000000" pitchFamily="2" charset="2"/>
              <a:buChar char="§"/>
            </a:pPr>
            <a:r>
              <a:rPr lang="en-US" sz="1600" dirty="0" smtClean="0"/>
              <a:t>Before discharge, carry out renal function tests and assess for graft rejection in case of transplant.</a:t>
            </a:r>
            <a:endParaRPr lang="en-US" sz="1600" dirty="0"/>
          </a:p>
          <a:p>
            <a:pPr marL="285750" indent="-285750" algn="ctr">
              <a:buFont typeface="Arial" panose="020B0604020202020204" pitchFamily="34" charset="0"/>
              <a:buChar char="•"/>
            </a:pPr>
            <a:endParaRPr lang="en-US" sz="1600" dirty="0"/>
          </a:p>
          <a:p>
            <a:pPr marL="285750" indent="-285750" algn="ctr">
              <a:buFont typeface="Arial" panose="020B0604020202020204" pitchFamily="34" charset="0"/>
              <a:buChar char="•"/>
            </a:pPr>
            <a:endParaRPr lang="en-US" sz="1600" dirty="0"/>
          </a:p>
          <a:p>
            <a:pPr marL="285750" indent="-285750" algn="ctr">
              <a:buFont typeface="Arial" panose="020B0604020202020204" pitchFamily="34" charset="0"/>
              <a:buChar char="•"/>
            </a:pPr>
            <a:endParaRPr lang="en-US" sz="1600" dirty="0"/>
          </a:p>
        </p:txBody>
      </p:sp>
      <p:sp>
        <p:nvSpPr>
          <p:cNvPr id="14" name="Rectangle 13"/>
          <p:cNvSpPr/>
          <p:nvPr/>
        </p:nvSpPr>
        <p:spPr>
          <a:xfrm>
            <a:off x="7429500" y="1562100"/>
            <a:ext cx="6286500" cy="25069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429500" y="4503420"/>
            <a:ext cx="6286500" cy="34975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4218920" y="1562100"/>
            <a:ext cx="5120640" cy="13182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Hexagon 16"/>
          <p:cNvSpPr/>
          <p:nvPr/>
        </p:nvSpPr>
        <p:spPr>
          <a:xfrm>
            <a:off x="7429500" y="8595360"/>
            <a:ext cx="2766060" cy="249174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0789920" y="8595360"/>
            <a:ext cx="2926080" cy="24917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783861" y="7429500"/>
            <a:ext cx="5178669" cy="7315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465450" y="11681460"/>
            <a:ext cx="6250550" cy="30632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7472082" y="1720386"/>
            <a:ext cx="6225835" cy="2308324"/>
          </a:xfrm>
          <a:prstGeom prst="rect">
            <a:avLst/>
          </a:prstGeom>
          <a:noFill/>
        </p:spPr>
        <p:txBody>
          <a:bodyPr wrap="square" rtlCol="0">
            <a:spAutoFit/>
          </a:bodyPr>
          <a:lstStyle/>
          <a:p>
            <a:r>
              <a:rPr lang="en-US" sz="1600" b="1" dirty="0"/>
              <a:t>Erikson’s Developmental Stage Related to Pt &amp; APA </a:t>
            </a:r>
            <a:r>
              <a:rPr lang="en-US" sz="1600" b="1" dirty="0" smtClean="0"/>
              <a:t>citations</a:t>
            </a:r>
          </a:p>
          <a:p>
            <a:r>
              <a:rPr lang="en-US" sz="1600" dirty="0" smtClean="0"/>
              <a:t>Erikson’s stages of development underscores </a:t>
            </a:r>
            <a:r>
              <a:rPr lang="en-US" sz="1600" dirty="0"/>
              <a:t>the </a:t>
            </a:r>
            <a:r>
              <a:rPr lang="en-US" sz="1600" dirty="0" smtClean="0"/>
              <a:t>effect </a:t>
            </a:r>
            <a:r>
              <a:rPr lang="en-US" sz="1600" dirty="0"/>
              <a:t>of </a:t>
            </a:r>
            <a:r>
              <a:rPr lang="en-US" sz="1600" dirty="0" smtClean="0"/>
              <a:t>external </a:t>
            </a:r>
            <a:r>
              <a:rPr lang="en-US" sz="1600" dirty="0"/>
              <a:t>factors, </a:t>
            </a:r>
            <a:r>
              <a:rPr lang="en-US" sz="1600" dirty="0" smtClean="0"/>
              <a:t>relatives </a:t>
            </a:r>
            <a:r>
              <a:rPr lang="en-US" sz="1600" dirty="0"/>
              <a:t>and </a:t>
            </a:r>
            <a:r>
              <a:rPr lang="en-US" sz="1600" dirty="0" smtClean="0"/>
              <a:t>public </a:t>
            </a:r>
            <a:r>
              <a:rPr lang="en-US" sz="1600" dirty="0"/>
              <a:t>on the </a:t>
            </a:r>
            <a:r>
              <a:rPr lang="en-US" sz="1600" dirty="0" smtClean="0"/>
              <a:t>kind </a:t>
            </a:r>
            <a:r>
              <a:rPr lang="en-US" sz="1600" dirty="0"/>
              <a:t>of personality one </a:t>
            </a:r>
            <a:r>
              <a:rPr lang="en-US" sz="1600" dirty="0" smtClean="0"/>
              <a:t>gets from when one is a child to when one is an adult </a:t>
            </a:r>
            <a:r>
              <a:rPr lang="en-US" sz="1600" dirty="0"/>
              <a:t>(L, 2014). The </a:t>
            </a:r>
            <a:r>
              <a:rPr lang="en-US" sz="1600" dirty="0" smtClean="0"/>
              <a:t>patient is in </a:t>
            </a:r>
            <a:r>
              <a:rPr lang="en-US" sz="1600" dirty="0"/>
              <a:t>stage 7- generativity vs self absorption or stagnation- he lives </a:t>
            </a:r>
            <a:r>
              <a:rPr lang="en-US" sz="1600" dirty="0" smtClean="0"/>
              <a:t>alone since his wife passed on 4 years ago but his daughter checks up on him </a:t>
            </a:r>
            <a:r>
              <a:rPr lang="en-US" sz="1600" dirty="0"/>
              <a:t>(L, 2014</a:t>
            </a:r>
            <a:r>
              <a:rPr lang="en-US" sz="1600" dirty="0" smtClean="0"/>
              <a:t>)</a:t>
            </a:r>
            <a:endParaRPr lang="en-US" sz="1600" dirty="0"/>
          </a:p>
          <a:p>
            <a:endParaRPr lang="en-US" sz="1600" b="1" dirty="0"/>
          </a:p>
          <a:p>
            <a:endParaRPr lang="en-US" sz="1600" b="1" dirty="0"/>
          </a:p>
        </p:txBody>
      </p:sp>
      <p:sp>
        <p:nvSpPr>
          <p:cNvPr id="23" name="TextBox 22"/>
          <p:cNvSpPr txBox="1"/>
          <p:nvPr/>
        </p:nvSpPr>
        <p:spPr>
          <a:xfrm>
            <a:off x="7472082" y="4537096"/>
            <a:ext cx="6243918" cy="3046988"/>
          </a:xfrm>
          <a:prstGeom prst="rect">
            <a:avLst/>
          </a:prstGeom>
          <a:noFill/>
        </p:spPr>
        <p:txBody>
          <a:bodyPr wrap="square" rtlCol="0">
            <a:spAutoFit/>
          </a:bodyPr>
          <a:lstStyle/>
          <a:p>
            <a:pPr algn="ctr"/>
            <a:r>
              <a:rPr lang="en-US" sz="1600" b="1" dirty="0"/>
              <a:t>Cultural Considerations: Ethnicity, Occupation, Religion, Family Support, Financial </a:t>
            </a:r>
            <a:r>
              <a:rPr lang="en-US" sz="1600" b="1" dirty="0" smtClean="0"/>
              <a:t>Considerations.</a:t>
            </a:r>
          </a:p>
          <a:p>
            <a:pPr marL="285750" indent="-285750" algn="ctr">
              <a:buFont typeface="Wingdings" panose="05000000000000000000" pitchFamily="2" charset="2"/>
              <a:buChar char="§"/>
            </a:pPr>
            <a:r>
              <a:rPr lang="en-US" sz="1600" dirty="0" smtClean="0"/>
              <a:t>Patient lives alone</a:t>
            </a:r>
          </a:p>
          <a:p>
            <a:pPr marL="285750" indent="-285750" algn="ctr">
              <a:buFont typeface="Wingdings" panose="05000000000000000000" pitchFamily="2" charset="2"/>
              <a:buChar char="§"/>
            </a:pPr>
            <a:r>
              <a:rPr lang="en-US" sz="1600" dirty="0" smtClean="0"/>
              <a:t>His daughter brought him in but left</a:t>
            </a:r>
          </a:p>
          <a:p>
            <a:pPr marL="285750" indent="-285750" algn="ctr">
              <a:buFont typeface="Wingdings" panose="05000000000000000000" pitchFamily="2" charset="2"/>
              <a:buChar char="§"/>
            </a:pPr>
            <a:r>
              <a:rPr lang="en-US" sz="1600" dirty="0" smtClean="0"/>
              <a:t>Family support not adequate</a:t>
            </a:r>
          </a:p>
          <a:p>
            <a:pPr marL="285750" indent="-285750" algn="ctr">
              <a:buFont typeface="Wingdings" panose="05000000000000000000" pitchFamily="2" charset="2"/>
              <a:buChar char="§"/>
            </a:pPr>
            <a:r>
              <a:rPr lang="en-US" sz="1600" dirty="0" smtClean="0"/>
              <a:t>Patient does not exercise due to fatigue</a:t>
            </a:r>
          </a:p>
          <a:p>
            <a:pPr marL="285750" indent="-285750" algn="ctr">
              <a:buFont typeface="Wingdings" panose="05000000000000000000" pitchFamily="2" charset="2"/>
              <a:buChar char="§"/>
            </a:pPr>
            <a:r>
              <a:rPr lang="en-US" sz="1600" dirty="0" smtClean="0"/>
              <a:t>Patient is a retired driver</a:t>
            </a:r>
          </a:p>
          <a:p>
            <a:pPr marL="285750" indent="-285750" algn="ctr">
              <a:buFont typeface="Wingdings" panose="05000000000000000000" pitchFamily="2" charset="2"/>
              <a:buChar char="§"/>
            </a:pPr>
            <a:r>
              <a:rPr lang="en-US" sz="1600" dirty="0" smtClean="0"/>
              <a:t>He is Caucasian</a:t>
            </a:r>
          </a:p>
          <a:p>
            <a:pPr marL="285750" indent="-285750" algn="ctr">
              <a:buFont typeface="Wingdings" panose="05000000000000000000" pitchFamily="2" charset="2"/>
              <a:buChar char="§"/>
            </a:pPr>
            <a:r>
              <a:rPr lang="en-US" sz="1600" dirty="0" smtClean="0"/>
              <a:t>Patient is catholic</a:t>
            </a:r>
          </a:p>
          <a:p>
            <a:pPr marL="285750" indent="-285750" algn="ctr">
              <a:buFont typeface="Wingdings" panose="05000000000000000000" pitchFamily="2" charset="2"/>
              <a:buChar char="§"/>
            </a:pPr>
            <a:r>
              <a:rPr lang="en-US" sz="1600" dirty="0" smtClean="0"/>
              <a:t>Patient does not make any cultural demand and is satisfied</a:t>
            </a:r>
          </a:p>
          <a:p>
            <a:pPr marL="285750" indent="-285750" algn="ctr">
              <a:buFont typeface="Wingdings" panose="05000000000000000000" pitchFamily="2" charset="2"/>
              <a:buChar char="§"/>
            </a:pPr>
            <a:r>
              <a:rPr lang="en-US" sz="1600" dirty="0" smtClean="0"/>
              <a:t>Patient has active insurance</a:t>
            </a:r>
          </a:p>
          <a:p>
            <a:pPr algn="ctr"/>
            <a:endParaRPr lang="en-US" sz="1600" b="1" dirty="0"/>
          </a:p>
        </p:txBody>
      </p:sp>
      <p:sp>
        <p:nvSpPr>
          <p:cNvPr id="4" name="TextBox 3"/>
          <p:cNvSpPr txBox="1"/>
          <p:nvPr/>
        </p:nvSpPr>
        <p:spPr>
          <a:xfrm>
            <a:off x="14490488" y="1581650"/>
            <a:ext cx="4577504" cy="4832092"/>
          </a:xfrm>
          <a:prstGeom prst="rect">
            <a:avLst/>
          </a:prstGeom>
          <a:noFill/>
        </p:spPr>
        <p:txBody>
          <a:bodyPr wrap="square" rtlCol="0">
            <a:spAutoFit/>
          </a:bodyPr>
          <a:lstStyle/>
          <a:p>
            <a:r>
              <a:rPr lang="en-US" sz="1600" b="1" dirty="0"/>
              <a:t>History of Present Illness: </a:t>
            </a:r>
          </a:p>
          <a:p>
            <a:r>
              <a:rPr lang="en-US" sz="1000" b="1" dirty="0"/>
              <a:t>(A brief statement by the Doctor explaining what happened to the patient before they got to the hospital</a:t>
            </a:r>
            <a:r>
              <a:rPr lang="en-US" sz="1000" b="1" dirty="0" smtClean="0"/>
              <a:t>)</a:t>
            </a:r>
          </a:p>
          <a:p>
            <a:r>
              <a:rPr lang="en-US" sz="1600" dirty="0" smtClean="0"/>
              <a:t>The patient is a 61 year old male, Caucasian, who is a known hypertensive and has been on dialysis due to kidney failure. Patient was first diagnosed with hypertension when he was 40. He later developed chronic kidney disease. Patients reports that he takes </a:t>
            </a:r>
            <a:r>
              <a:rPr lang="en-US" sz="1600" dirty="0" smtClean="0"/>
              <a:t>antihypertensive </a:t>
            </a:r>
            <a:r>
              <a:rPr lang="en-US" sz="1600" dirty="0" smtClean="0"/>
              <a:t>but he states that there are days when he forgets to take the medication. Patient reports that he undergoes renal dialysis three times a week. He was doing just fine until yesterday when he started experiencing abdominal discomfort which was followed by nausea and vomiting. His daughter brought him to the hospital but left for work. He reports skin itchiness. Patient denies any history of hematemesis or spontaneous bleeding. He further denies any change in stool color.</a:t>
            </a:r>
            <a:endParaRPr lang="en-US" sz="1600" dirty="0"/>
          </a:p>
          <a:p>
            <a:endParaRPr lang="en-US" sz="1600" dirty="0"/>
          </a:p>
          <a:p>
            <a:endParaRPr lang="en-US" sz="1600" dirty="0"/>
          </a:p>
        </p:txBody>
      </p:sp>
      <p:sp>
        <p:nvSpPr>
          <p:cNvPr id="5" name="TextBox 4"/>
          <p:cNvSpPr txBox="1"/>
          <p:nvPr/>
        </p:nvSpPr>
        <p:spPr>
          <a:xfrm>
            <a:off x="14408265" y="5906271"/>
            <a:ext cx="4687742" cy="5016758"/>
          </a:xfrm>
          <a:prstGeom prst="rect">
            <a:avLst/>
          </a:prstGeom>
          <a:noFill/>
        </p:spPr>
        <p:txBody>
          <a:bodyPr wrap="square" rtlCol="0">
            <a:spAutoFit/>
          </a:bodyPr>
          <a:lstStyle/>
          <a:p>
            <a:r>
              <a:rPr lang="en-US" sz="1600" b="1" dirty="0"/>
              <a:t>Pathophysiology of Admitting </a:t>
            </a:r>
            <a:r>
              <a:rPr lang="en-US" sz="1600" b="1" dirty="0" err="1"/>
              <a:t>Dx</a:t>
            </a:r>
            <a:r>
              <a:rPr lang="en-US" sz="1600" b="1" dirty="0"/>
              <a:t> with APA references</a:t>
            </a:r>
            <a:r>
              <a:rPr lang="en-US" sz="1600" b="1" dirty="0" smtClean="0"/>
              <a:t>:</a:t>
            </a:r>
          </a:p>
          <a:p>
            <a:r>
              <a:rPr lang="en-US" sz="1600" dirty="0" smtClean="0"/>
              <a:t>Uremia is characterized by electrolyte derangement with symptoms that include being nauseated, vomiting, loss of appetite, itching of the skin, abnormal sensorium among other symptoms ( Alper, 2017). Acidosis which is metabolic in nature is usually prominent ( Alper , 2017). Almost all systems are affected but it usually involves the cardiovascular, respiratory, nervous and gastrointestinal systems ( Alper , 2017). In addition, uremia could present in the skin with pruritus ( Alper , 2017). In a healthy person, the kidneys regulate electrolytes and fluids to ensure optimum acid-base balance; this function is tampered with in people with kidney failure </a:t>
            </a:r>
            <a:r>
              <a:rPr lang="en-US" sz="1600" dirty="0"/>
              <a:t>( Alper , 2017). </a:t>
            </a:r>
            <a:r>
              <a:rPr lang="en-US" sz="1600" dirty="0" smtClean="0"/>
              <a:t>Uremia usually sets in when the clearance of creatinine is less than 10 mL/min </a:t>
            </a:r>
            <a:r>
              <a:rPr lang="en-US" sz="1600" dirty="0"/>
              <a:t> ( Alper , 2017). </a:t>
            </a:r>
            <a:endParaRPr lang="en-US" sz="1600" dirty="0" smtClean="0"/>
          </a:p>
          <a:p>
            <a:endParaRPr lang="en-US" sz="1600" dirty="0"/>
          </a:p>
          <a:p>
            <a:endParaRPr lang="en-US" sz="1600" dirty="0"/>
          </a:p>
          <a:p>
            <a:endParaRPr lang="en-US" sz="1600" dirty="0"/>
          </a:p>
        </p:txBody>
      </p:sp>
      <p:sp>
        <p:nvSpPr>
          <p:cNvPr id="6" name="TextBox 5"/>
          <p:cNvSpPr txBox="1"/>
          <p:nvPr/>
        </p:nvSpPr>
        <p:spPr>
          <a:xfrm>
            <a:off x="14408265" y="10909280"/>
            <a:ext cx="4577504" cy="3447098"/>
          </a:xfrm>
          <a:prstGeom prst="rect">
            <a:avLst/>
          </a:prstGeom>
          <a:noFill/>
        </p:spPr>
        <p:txBody>
          <a:bodyPr wrap="square" rtlCol="0">
            <a:spAutoFit/>
          </a:bodyPr>
          <a:lstStyle/>
          <a:p>
            <a:r>
              <a:rPr lang="en-US" sz="1600" b="1" dirty="0"/>
              <a:t>Previous Medical History: </a:t>
            </a:r>
            <a:endParaRPr lang="en-US" sz="1600" b="1" dirty="0" smtClean="0"/>
          </a:p>
          <a:p>
            <a:pPr marL="285750" indent="-285750">
              <a:buFont typeface="Arial" panose="020B0604020202020204" pitchFamily="34" charset="0"/>
              <a:buChar char="•"/>
            </a:pPr>
            <a:r>
              <a:rPr lang="en-US" sz="1600" dirty="0" smtClean="0"/>
              <a:t>Hypertension- the blood pressure is above 140/90 mm Hg. Most cases are idiopathic. Hypertension on its own is a risk factor for chronic kidney disease. Patient has been on diuretics but is not adherent. </a:t>
            </a:r>
          </a:p>
          <a:p>
            <a:pPr marL="285750" indent="-285750">
              <a:buFont typeface="Arial" panose="020B0604020202020204" pitchFamily="34" charset="0"/>
              <a:buChar char="•"/>
            </a:pPr>
            <a:r>
              <a:rPr lang="en-US" sz="1600" dirty="0" smtClean="0"/>
              <a:t>Transient ischemic attack two years ago. Resembles a stroke but is not actually a stroke. There is a temporary loss of circulation to the brain with neurologic symptoms. Was managed well and patient returned to normal function.</a:t>
            </a:r>
          </a:p>
          <a:p>
            <a:pPr marL="285750" indent="-285750">
              <a:buFont typeface="Arial" panose="020B0604020202020204" pitchFamily="34" charset="0"/>
              <a:buChar char="•"/>
            </a:pPr>
            <a:endParaRPr lang="en-US" sz="1600" dirty="0"/>
          </a:p>
          <a:p>
            <a:endParaRPr lang="en-US" sz="1600" b="1" dirty="0"/>
          </a:p>
          <a:p>
            <a:pPr marL="285750" indent="-285750">
              <a:buFont typeface="Arial" panose="020B0604020202020204" pitchFamily="34" charset="0"/>
              <a:buChar char="•"/>
            </a:pPr>
            <a:endParaRPr lang="en-US" sz="1000" dirty="0"/>
          </a:p>
        </p:txBody>
      </p:sp>
      <p:sp>
        <p:nvSpPr>
          <p:cNvPr id="7" name="TextBox 6"/>
          <p:cNvSpPr txBox="1"/>
          <p:nvPr/>
        </p:nvSpPr>
        <p:spPr>
          <a:xfrm>
            <a:off x="14408265" y="13796125"/>
            <a:ext cx="4566445" cy="830997"/>
          </a:xfrm>
          <a:prstGeom prst="rect">
            <a:avLst/>
          </a:prstGeom>
          <a:noFill/>
        </p:spPr>
        <p:txBody>
          <a:bodyPr wrap="square" rtlCol="0">
            <a:spAutoFit/>
          </a:bodyPr>
          <a:lstStyle/>
          <a:p>
            <a:r>
              <a:rPr lang="en-US" sz="1600" b="1" dirty="0"/>
              <a:t>Previous Surgical History</a:t>
            </a:r>
            <a:r>
              <a:rPr lang="en-US" sz="1600" b="1" dirty="0" smtClean="0"/>
              <a:t>:</a:t>
            </a:r>
          </a:p>
          <a:p>
            <a:pPr marL="285750" indent="-285750">
              <a:buFont typeface="Wingdings" panose="05000000000000000000" pitchFamily="2" charset="2"/>
              <a:buChar char="§"/>
            </a:pPr>
            <a:r>
              <a:rPr lang="en-US" sz="1600" dirty="0" smtClean="0"/>
              <a:t>Total hip replacement 5 years ago</a:t>
            </a:r>
          </a:p>
          <a:p>
            <a:pPr marL="285750" indent="-285750">
              <a:buFont typeface="Wingdings" panose="05000000000000000000" pitchFamily="2" charset="2"/>
              <a:buChar char="§"/>
            </a:pPr>
            <a:r>
              <a:rPr lang="en-US" sz="1600" dirty="0" smtClean="0"/>
              <a:t> </a:t>
            </a:r>
            <a:endParaRPr lang="en-US" sz="1600" dirty="0"/>
          </a:p>
        </p:txBody>
      </p:sp>
      <p:sp>
        <p:nvSpPr>
          <p:cNvPr id="9" name="TextBox 8"/>
          <p:cNvSpPr txBox="1"/>
          <p:nvPr/>
        </p:nvSpPr>
        <p:spPr>
          <a:xfrm>
            <a:off x="7884615" y="8773000"/>
            <a:ext cx="1855829" cy="338554"/>
          </a:xfrm>
          <a:prstGeom prst="rect">
            <a:avLst/>
          </a:prstGeom>
          <a:noFill/>
        </p:spPr>
        <p:txBody>
          <a:bodyPr wrap="none" rtlCol="0">
            <a:spAutoFit/>
          </a:bodyPr>
          <a:lstStyle/>
          <a:p>
            <a:r>
              <a:rPr lang="en-US" sz="1600" b="1" dirty="0"/>
              <a:t>Patient Information</a:t>
            </a:r>
          </a:p>
        </p:txBody>
      </p:sp>
      <p:sp>
        <p:nvSpPr>
          <p:cNvPr id="10" name="TextBox 9"/>
          <p:cNvSpPr txBox="1"/>
          <p:nvPr/>
        </p:nvSpPr>
        <p:spPr>
          <a:xfrm>
            <a:off x="7317525" y="9056337"/>
            <a:ext cx="2990008" cy="2277547"/>
          </a:xfrm>
          <a:prstGeom prst="rect">
            <a:avLst/>
          </a:prstGeom>
          <a:noFill/>
        </p:spPr>
        <p:txBody>
          <a:bodyPr wrap="square" rtlCol="0">
            <a:spAutoFit/>
          </a:bodyPr>
          <a:lstStyle/>
          <a:p>
            <a:pPr algn="ctr"/>
            <a:r>
              <a:rPr lang="en-US" sz="1400" dirty="0"/>
              <a:t>Name: </a:t>
            </a:r>
            <a:r>
              <a:rPr lang="en-US" sz="1400" dirty="0" smtClean="0"/>
              <a:t>J.D.</a:t>
            </a:r>
            <a:endParaRPr lang="en-US" sz="1400" dirty="0"/>
          </a:p>
          <a:p>
            <a:pPr algn="ctr"/>
            <a:r>
              <a:rPr lang="en-US" sz="1400" dirty="0"/>
              <a:t>Age: </a:t>
            </a:r>
            <a:r>
              <a:rPr lang="en-US" sz="1400" dirty="0" smtClean="0"/>
              <a:t>61 years old</a:t>
            </a:r>
            <a:endParaRPr lang="en-US" sz="1400" dirty="0"/>
          </a:p>
          <a:p>
            <a:pPr algn="ctr"/>
            <a:r>
              <a:rPr lang="en-US" sz="1400" dirty="0"/>
              <a:t>Gender: </a:t>
            </a:r>
            <a:r>
              <a:rPr lang="en-US" sz="1400" dirty="0" smtClean="0"/>
              <a:t>Male</a:t>
            </a:r>
            <a:endParaRPr lang="en-US" sz="1400" dirty="0"/>
          </a:p>
          <a:p>
            <a:pPr algn="ctr"/>
            <a:r>
              <a:rPr lang="en-US" sz="1400" dirty="0"/>
              <a:t>DPOA: </a:t>
            </a:r>
            <a:r>
              <a:rPr lang="en-US" sz="1400" dirty="0" smtClean="0"/>
              <a:t>None</a:t>
            </a:r>
            <a:endParaRPr lang="en-US" sz="1400" dirty="0"/>
          </a:p>
          <a:p>
            <a:pPr algn="ctr"/>
            <a:r>
              <a:rPr lang="en-US" sz="1400" dirty="0"/>
              <a:t>Living Will: </a:t>
            </a:r>
            <a:r>
              <a:rPr lang="en-US" sz="1400" dirty="0" smtClean="0"/>
              <a:t>None</a:t>
            </a:r>
            <a:endParaRPr lang="en-US" sz="1400" dirty="0"/>
          </a:p>
          <a:p>
            <a:pPr algn="ctr"/>
            <a:r>
              <a:rPr lang="en-US" sz="1400" dirty="0" err="1"/>
              <a:t>Ht</a:t>
            </a:r>
            <a:r>
              <a:rPr lang="en-US" sz="1400" dirty="0"/>
              <a:t>: </a:t>
            </a:r>
            <a:r>
              <a:rPr lang="en-US" sz="1400" dirty="0" smtClean="0"/>
              <a:t>173 cm</a:t>
            </a:r>
            <a:endParaRPr lang="en-US" sz="1400" dirty="0"/>
          </a:p>
          <a:p>
            <a:pPr algn="ctr"/>
            <a:r>
              <a:rPr lang="en-US" sz="1400" dirty="0" err="1"/>
              <a:t>Wt</a:t>
            </a:r>
            <a:r>
              <a:rPr lang="en-US" sz="1400" dirty="0"/>
              <a:t>: </a:t>
            </a:r>
            <a:r>
              <a:rPr lang="en-US" sz="1400" dirty="0" smtClean="0"/>
              <a:t>77 Kg</a:t>
            </a:r>
            <a:endParaRPr lang="en-US" sz="1400" dirty="0"/>
          </a:p>
          <a:p>
            <a:pPr algn="ctr"/>
            <a:r>
              <a:rPr lang="en-US" sz="1400" dirty="0"/>
              <a:t>BMI: </a:t>
            </a:r>
            <a:r>
              <a:rPr lang="en-US" sz="1400" dirty="0" smtClean="0"/>
              <a:t>25.73 Kg/M2</a:t>
            </a:r>
            <a:endParaRPr lang="en-US" sz="1400" dirty="0"/>
          </a:p>
          <a:p>
            <a:pPr algn="ctr"/>
            <a:endParaRPr lang="en-US" sz="1400" dirty="0"/>
          </a:p>
          <a:p>
            <a:endParaRPr lang="en-US" sz="1600" dirty="0"/>
          </a:p>
        </p:txBody>
      </p:sp>
      <p:sp>
        <p:nvSpPr>
          <p:cNvPr id="11" name="TextBox 10"/>
          <p:cNvSpPr txBox="1"/>
          <p:nvPr/>
        </p:nvSpPr>
        <p:spPr>
          <a:xfrm>
            <a:off x="10847910" y="8678763"/>
            <a:ext cx="2850006" cy="584775"/>
          </a:xfrm>
          <a:prstGeom prst="rect">
            <a:avLst/>
          </a:prstGeom>
          <a:noFill/>
        </p:spPr>
        <p:txBody>
          <a:bodyPr wrap="square" rtlCol="0">
            <a:spAutoFit/>
          </a:bodyPr>
          <a:lstStyle/>
          <a:p>
            <a:pPr algn="ctr"/>
            <a:r>
              <a:rPr lang="en-US" sz="1600" b="1" dirty="0"/>
              <a:t>Chief </a:t>
            </a:r>
            <a:r>
              <a:rPr lang="en-US" sz="1600" b="1" dirty="0" smtClean="0"/>
              <a:t>Complaint</a:t>
            </a:r>
          </a:p>
          <a:p>
            <a:pPr algn="ctr"/>
            <a:r>
              <a:rPr lang="en-US" sz="1600" dirty="0" smtClean="0"/>
              <a:t>Nausea and vomiting </a:t>
            </a:r>
            <a:endParaRPr lang="en-US" sz="1600" dirty="0"/>
          </a:p>
        </p:txBody>
      </p:sp>
      <p:sp>
        <p:nvSpPr>
          <p:cNvPr id="12" name="TextBox 11"/>
          <p:cNvSpPr txBox="1"/>
          <p:nvPr/>
        </p:nvSpPr>
        <p:spPr>
          <a:xfrm>
            <a:off x="11161314" y="9650697"/>
            <a:ext cx="2215608" cy="830997"/>
          </a:xfrm>
          <a:prstGeom prst="rect">
            <a:avLst/>
          </a:prstGeom>
          <a:noFill/>
        </p:spPr>
        <p:txBody>
          <a:bodyPr wrap="square" rtlCol="0">
            <a:spAutoFit/>
          </a:bodyPr>
          <a:lstStyle/>
          <a:p>
            <a:pPr algn="ctr"/>
            <a:r>
              <a:rPr lang="en-US" sz="1600" b="1" dirty="0"/>
              <a:t>Admitting/Current Diagnoses(</a:t>
            </a:r>
            <a:r>
              <a:rPr lang="en-US" sz="1600" b="1" dirty="0" err="1"/>
              <a:t>es</a:t>
            </a:r>
            <a:r>
              <a:rPr lang="en-US" sz="1600" b="1" dirty="0" smtClean="0"/>
              <a:t>):</a:t>
            </a:r>
          </a:p>
          <a:p>
            <a:pPr algn="ctr"/>
            <a:r>
              <a:rPr lang="en-US" sz="1600" dirty="0" smtClean="0"/>
              <a:t>Uremia</a:t>
            </a:r>
            <a:endParaRPr lang="en-US" sz="1600" dirty="0"/>
          </a:p>
        </p:txBody>
      </p:sp>
      <p:sp>
        <p:nvSpPr>
          <p:cNvPr id="22" name="TextBox 21"/>
          <p:cNvSpPr txBox="1"/>
          <p:nvPr/>
        </p:nvSpPr>
        <p:spPr>
          <a:xfrm>
            <a:off x="1860969" y="7662446"/>
            <a:ext cx="4862196" cy="7478970"/>
          </a:xfrm>
          <a:prstGeom prst="rect">
            <a:avLst/>
          </a:prstGeom>
          <a:noFill/>
        </p:spPr>
        <p:txBody>
          <a:bodyPr wrap="square" rtlCol="0">
            <a:spAutoFit/>
          </a:bodyPr>
          <a:lstStyle/>
          <a:p>
            <a:r>
              <a:rPr lang="en-US" sz="1600" b="1" dirty="0"/>
              <a:t>Diagnostic Tests / Lab Result w/ Dates and Normal </a:t>
            </a:r>
            <a:r>
              <a:rPr lang="en-US" sz="1600" b="1" dirty="0" smtClean="0"/>
              <a:t>Ranges</a:t>
            </a:r>
          </a:p>
          <a:p>
            <a:r>
              <a:rPr lang="en-US" sz="1600" b="1" dirty="0" smtClean="0"/>
              <a:t>UREA and ELECTROLYTES</a:t>
            </a:r>
          </a:p>
          <a:p>
            <a:r>
              <a:rPr lang="en-US" sz="1600" b="1" dirty="0"/>
              <a:t>Date </a:t>
            </a:r>
            <a:r>
              <a:rPr lang="en-US" sz="1600" dirty="0" smtClean="0"/>
              <a:t>09/20/2018 </a:t>
            </a:r>
            <a:r>
              <a:rPr lang="en-US" sz="1600" b="1" dirty="0" smtClean="0"/>
              <a:t>NH3</a:t>
            </a:r>
            <a:r>
              <a:rPr lang="en-US" sz="1600" dirty="0" smtClean="0"/>
              <a:t> 13 (Low) </a:t>
            </a:r>
            <a:r>
              <a:rPr lang="en-US" sz="1600" b="1" dirty="0" smtClean="0"/>
              <a:t>Norms</a:t>
            </a:r>
            <a:r>
              <a:rPr lang="en-US" sz="1600" dirty="0" smtClean="0"/>
              <a:t> 15-50 </a:t>
            </a:r>
          </a:p>
          <a:p>
            <a:r>
              <a:rPr lang="en-US" sz="1600" b="1" dirty="0"/>
              <a:t>Date </a:t>
            </a:r>
            <a:r>
              <a:rPr lang="en-US" sz="1600" dirty="0"/>
              <a:t>09/20/2018 </a:t>
            </a:r>
            <a:r>
              <a:rPr lang="en-US" sz="1600" b="1" dirty="0" smtClean="0"/>
              <a:t>Cl</a:t>
            </a:r>
            <a:r>
              <a:rPr lang="en-US" sz="1600" dirty="0" smtClean="0"/>
              <a:t> 60 (Low) </a:t>
            </a:r>
            <a:r>
              <a:rPr lang="en-US" sz="1600" b="1" dirty="0"/>
              <a:t>Norms</a:t>
            </a:r>
            <a:r>
              <a:rPr lang="en-US" sz="1600" dirty="0"/>
              <a:t> </a:t>
            </a:r>
            <a:r>
              <a:rPr lang="en-US" sz="1600" dirty="0" smtClean="0"/>
              <a:t>95-105</a:t>
            </a:r>
          </a:p>
          <a:p>
            <a:r>
              <a:rPr lang="en-US" sz="1600" b="1" dirty="0"/>
              <a:t>Date </a:t>
            </a:r>
            <a:r>
              <a:rPr lang="en-US" sz="1600" dirty="0"/>
              <a:t>09/20/2018 </a:t>
            </a:r>
            <a:r>
              <a:rPr lang="en-US" sz="1600" b="1" dirty="0" smtClean="0"/>
              <a:t>BUN</a:t>
            </a:r>
            <a:r>
              <a:rPr lang="en-US" sz="1600" dirty="0" smtClean="0"/>
              <a:t> 49 (High) </a:t>
            </a:r>
            <a:r>
              <a:rPr lang="en-US" sz="1600" b="1" dirty="0"/>
              <a:t>Norms</a:t>
            </a:r>
            <a:r>
              <a:rPr lang="en-US" sz="1600" dirty="0"/>
              <a:t> </a:t>
            </a:r>
            <a:r>
              <a:rPr lang="en-US" sz="1600" dirty="0" smtClean="0"/>
              <a:t>8-21</a:t>
            </a:r>
          </a:p>
          <a:p>
            <a:r>
              <a:rPr lang="en-US" sz="1600" b="1" dirty="0"/>
              <a:t>Date </a:t>
            </a:r>
            <a:r>
              <a:rPr lang="en-US" sz="1600" dirty="0"/>
              <a:t>09/20/2018 </a:t>
            </a:r>
            <a:r>
              <a:rPr lang="en-US" sz="1600" b="1" dirty="0" smtClean="0"/>
              <a:t>Ca</a:t>
            </a:r>
            <a:r>
              <a:rPr lang="en-US" sz="1600" dirty="0" smtClean="0"/>
              <a:t> 1.3 (Low) </a:t>
            </a:r>
            <a:r>
              <a:rPr lang="en-US" sz="1600" b="1" dirty="0"/>
              <a:t>Norms</a:t>
            </a:r>
            <a:r>
              <a:rPr lang="en-US" sz="1600" dirty="0"/>
              <a:t> </a:t>
            </a:r>
            <a:r>
              <a:rPr lang="en-US" sz="1600" dirty="0" smtClean="0"/>
              <a:t>2-2.6</a:t>
            </a:r>
          </a:p>
          <a:p>
            <a:r>
              <a:rPr lang="en-US" sz="1600" b="1" dirty="0"/>
              <a:t>Date </a:t>
            </a:r>
            <a:r>
              <a:rPr lang="en-US" sz="1600" dirty="0"/>
              <a:t>09/20/2018 </a:t>
            </a:r>
            <a:r>
              <a:rPr lang="en-US" sz="1600" b="1" dirty="0"/>
              <a:t>K</a:t>
            </a:r>
            <a:r>
              <a:rPr lang="en-US" sz="1600" dirty="0" smtClean="0"/>
              <a:t> 7.2 (High) </a:t>
            </a:r>
            <a:r>
              <a:rPr lang="en-US" sz="1600" b="1" dirty="0"/>
              <a:t>Norms</a:t>
            </a:r>
            <a:r>
              <a:rPr lang="en-US" sz="1600" dirty="0"/>
              <a:t> </a:t>
            </a:r>
            <a:r>
              <a:rPr lang="en-US" sz="1600" dirty="0" smtClean="0"/>
              <a:t>3.5-5</a:t>
            </a:r>
          </a:p>
          <a:p>
            <a:r>
              <a:rPr lang="en-US" sz="1600" b="1" dirty="0"/>
              <a:t>Date </a:t>
            </a:r>
            <a:r>
              <a:rPr lang="en-US" sz="1600" dirty="0"/>
              <a:t>09/20/2018 </a:t>
            </a:r>
            <a:r>
              <a:rPr lang="en-US" sz="1600" b="1" dirty="0" smtClean="0"/>
              <a:t>HCO3</a:t>
            </a:r>
            <a:r>
              <a:rPr lang="en-US" sz="1600" dirty="0" smtClean="0"/>
              <a:t> 19 (Low) </a:t>
            </a:r>
            <a:r>
              <a:rPr lang="en-US" sz="1600" b="1" dirty="0"/>
              <a:t>Norms</a:t>
            </a:r>
            <a:r>
              <a:rPr lang="en-US" sz="1600" dirty="0"/>
              <a:t> </a:t>
            </a:r>
            <a:r>
              <a:rPr lang="en-US" sz="1600" dirty="0" smtClean="0"/>
              <a:t>23-30</a:t>
            </a:r>
          </a:p>
          <a:p>
            <a:r>
              <a:rPr lang="en-US" sz="1600" b="1" dirty="0"/>
              <a:t>Date </a:t>
            </a:r>
            <a:r>
              <a:rPr lang="en-US" sz="1600" dirty="0"/>
              <a:t>09/20/2018 </a:t>
            </a:r>
            <a:r>
              <a:rPr lang="en-US" sz="1600" b="1" dirty="0" smtClean="0"/>
              <a:t>PO4</a:t>
            </a:r>
            <a:r>
              <a:rPr lang="en-US" sz="1600" dirty="0" smtClean="0"/>
              <a:t> 2.8 (High) </a:t>
            </a:r>
            <a:r>
              <a:rPr lang="en-US" sz="1600" b="1" dirty="0"/>
              <a:t>Norms</a:t>
            </a:r>
            <a:r>
              <a:rPr lang="en-US" sz="1600" dirty="0"/>
              <a:t> </a:t>
            </a:r>
            <a:r>
              <a:rPr lang="en-US" sz="1600" dirty="0" smtClean="0"/>
              <a:t>0.8-1.5</a:t>
            </a:r>
          </a:p>
          <a:p>
            <a:r>
              <a:rPr lang="en-US" sz="1600" b="1" dirty="0"/>
              <a:t>Date </a:t>
            </a:r>
            <a:r>
              <a:rPr lang="en-US" sz="1600" dirty="0"/>
              <a:t>09/20/2018 </a:t>
            </a:r>
            <a:r>
              <a:rPr lang="en-US" sz="1600" b="1" dirty="0" smtClean="0"/>
              <a:t>Na</a:t>
            </a:r>
            <a:r>
              <a:rPr lang="en-US" sz="1600" dirty="0" smtClean="0"/>
              <a:t> 115 (Low) </a:t>
            </a:r>
            <a:r>
              <a:rPr lang="en-US" sz="1600" b="1" dirty="0"/>
              <a:t>Norms</a:t>
            </a:r>
            <a:r>
              <a:rPr lang="en-US" sz="1600" dirty="0"/>
              <a:t> </a:t>
            </a:r>
            <a:r>
              <a:rPr lang="en-US" sz="1600" dirty="0" smtClean="0"/>
              <a:t>135-145</a:t>
            </a:r>
          </a:p>
          <a:p>
            <a:endParaRPr lang="en-US" sz="1600" dirty="0" smtClean="0"/>
          </a:p>
          <a:p>
            <a:r>
              <a:rPr lang="en-US" sz="1600" b="1" dirty="0" smtClean="0"/>
              <a:t>GFR</a:t>
            </a:r>
          </a:p>
          <a:p>
            <a:r>
              <a:rPr lang="en-US" sz="1600" b="1" dirty="0"/>
              <a:t>Date </a:t>
            </a:r>
            <a:r>
              <a:rPr lang="en-US" sz="1600" dirty="0"/>
              <a:t>09/20/2018 </a:t>
            </a:r>
            <a:r>
              <a:rPr lang="en-US" sz="1600" b="1" dirty="0" smtClean="0"/>
              <a:t>GFR</a:t>
            </a:r>
            <a:r>
              <a:rPr lang="en-US" sz="1600" dirty="0" smtClean="0"/>
              <a:t> 24 (Low) </a:t>
            </a:r>
            <a:r>
              <a:rPr lang="en-US" sz="1600" b="1" dirty="0"/>
              <a:t>Norms</a:t>
            </a:r>
            <a:r>
              <a:rPr lang="en-US" sz="1600" dirty="0"/>
              <a:t> </a:t>
            </a:r>
            <a:r>
              <a:rPr lang="en-US" sz="1600" dirty="0" smtClean="0"/>
              <a:t>&gt;90</a:t>
            </a:r>
          </a:p>
          <a:p>
            <a:endParaRPr lang="en-US" sz="1600" dirty="0"/>
          </a:p>
          <a:p>
            <a:r>
              <a:rPr lang="en-US" sz="1600" b="1" dirty="0" smtClean="0"/>
              <a:t>Creatinine Clearance</a:t>
            </a:r>
          </a:p>
          <a:p>
            <a:r>
              <a:rPr lang="en-US" sz="1600" b="1" dirty="0"/>
              <a:t>Date </a:t>
            </a:r>
            <a:r>
              <a:rPr lang="en-US" sz="1600" dirty="0"/>
              <a:t>09/20/2018 </a:t>
            </a:r>
            <a:r>
              <a:rPr lang="en-US" sz="1600" b="1" dirty="0" smtClean="0"/>
              <a:t>Cr</a:t>
            </a:r>
            <a:r>
              <a:rPr lang="en-US" sz="1600" dirty="0" smtClean="0"/>
              <a:t> 2.2 (High) </a:t>
            </a:r>
            <a:r>
              <a:rPr lang="en-US" sz="1600" b="1" dirty="0" smtClean="0"/>
              <a:t>Norms </a:t>
            </a:r>
            <a:r>
              <a:rPr lang="en-US" sz="1600" dirty="0" smtClean="0"/>
              <a:t>0.8-1.3</a:t>
            </a:r>
          </a:p>
          <a:p>
            <a:endParaRPr lang="en-US" sz="1600" dirty="0" smtClean="0"/>
          </a:p>
          <a:p>
            <a:r>
              <a:rPr lang="en-US" sz="1600" b="1" dirty="0" smtClean="0"/>
              <a:t>URINALYSIS</a:t>
            </a:r>
          </a:p>
          <a:p>
            <a:r>
              <a:rPr lang="en-US" sz="1600" b="1" dirty="0" smtClean="0"/>
              <a:t>Date </a:t>
            </a:r>
            <a:r>
              <a:rPr lang="en-US" sz="1600" dirty="0" smtClean="0"/>
              <a:t>09/20/2018 </a:t>
            </a:r>
            <a:r>
              <a:rPr lang="en-US" sz="1600" b="1" dirty="0" smtClean="0"/>
              <a:t>pH </a:t>
            </a:r>
            <a:r>
              <a:rPr lang="en-US" sz="1600" dirty="0" smtClean="0"/>
              <a:t>3.1 (Low) </a:t>
            </a:r>
            <a:r>
              <a:rPr lang="en-US" sz="1600" b="1" dirty="0" smtClean="0"/>
              <a:t>Norms </a:t>
            </a:r>
            <a:r>
              <a:rPr lang="en-US" sz="1600" dirty="0" smtClean="0"/>
              <a:t>4.5-8</a:t>
            </a:r>
            <a:endParaRPr lang="en-US" sz="1600" dirty="0"/>
          </a:p>
          <a:p>
            <a:endParaRPr lang="en-US" sz="1600" b="1" dirty="0"/>
          </a:p>
          <a:p>
            <a:r>
              <a:rPr lang="en-US" sz="1600" b="1" dirty="0"/>
              <a:t>CBC</a:t>
            </a:r>
          </a:p>
          <a:p>
            <a:r>
              <a:rPr lang="en-US" sz="1600" b="1" dirty="0"/>
              <a:t>Date </a:t>
            </a:r>
            <a:r>
              <a:rPr lang="en-US" sz="1600" dirty="0" smtClean="0"/>
              <a:t>09/20/2018 </a:t>
            </a:r>
            <a:r>
              <a:rPr lang="en-US" sz="1600" b="1" dirty="0"/>
              <a:t>WBC</a:t>
            </a:r>
            <a:r>
              <a:rPr lang="en-US" sz="1600" dirty="0"/>
              <a:t> </a:t>
            </a:r>
            <a:r>
              <a:rPr lang="en-US" sz="1600" dirty="0" smtClean="0"/>
              <a:t>7.2 (Normal) </a:t>
            </a:r>
            <a:r>
              <a:rPr lang="en-US" sz="1600" b="1" dirty="0"/>
              <a:t>Norms</a:t>
            </a:r>
            <a:r>
              <a:rPr lang="en-US" sz="1600" dirty="0"/>
              <a:t> 4-11</a:t>
            </a:r>
          </a:p>
          <a:p>
            <a:r>
              <a:rPr lang="en-US" sz="1600" b="1" dirty="0"/>
              <a:t>Date</a:t>
            </a:r>
            <a:r>
              <a:rPr lang="en-US" sz="1600" dirty="0"/>
              <a:t> </a:t>
            </a:r>
            <a:r>
              <a:rPr lang="en-US" sz="1600" dirty="0" smtClean="0"/>
              <a:t>09/20/2018 </a:t>
            </a:r>
            <a:r>
              <a:rPr lang="en-US" sz="1600" b="1" dirty="0"/>
              <a:t>RBC</a:t>
            </a:r>
            <a:r>
              <a:rPr lang="en-US" sz="1600" dirty="0"/>
              <a:t> </a:t>
            </a:r>
            <a:r>
              <a:rPr lang="en-US" sz="1600" dirty="0" smtClean="0"/>
              <a:t>9.3 </a:t>
            </a:r>
            <a:r>
              <a:rPr lang="en-US" sz="1600" dirty="0"/>
              <a:t>(Low) </a:t>
            </a:r>
            <a:r>
              <a:rPr lang="en-US" sz="1600" b="1" dirty="0"/>
              <a:t>Norms</a:t>
            </a:r>
            <a:r>
              <a:rPr lang="en-US" sz="1600" dirty="0"/>
              <a:t> 4.5-5.5</a:t>
            </a:r>
          </a:p>
          <a:p>
            <a:r>
              <a:rPr lang="en-US" sz="1600" b="1" dirty="0"/>
              <a:t>Date</a:t>
            </a:r>
            <a:r>
              <a:rPr lang="en-US" sz="1600" dirty="0"/>
              <a:t> </a:t>
            </a:r>
            <a:r>
              <a:rPr lang="en-US" sz="1600" dirty="0" smtClean="0"/>
              <a:t>09/20/2018 </a:t>
            </a:r>
            <a:r>
              <a:rPr lang="en-US" sz="1600" b="1" dirty="0" err="1"/>
              <a:t>Hgb</a:t>
            </a:r>
            <a:r>
              <a:rPr lang="en-US" sz="1600" dirty="0"/>
              <a:t> </a:t>
            </a:r>
            <a:r>
              <a:rPr lang="en-US" sz="1600" dirty="0" smtClean="0"/>
              <a:t>10.9 </a:t>
            </a:r>
            <a:r>
              <a:rPr lang="en-US" sz="1600" dirty="0"/>
              <a:t>(Low) </a:t>
            </a:r>
            <a:r>
              <a:rPr lang="en-US" sz="1600" b="1" dirty="0"/>
              <a:t>Norms</a:t>
            </a:r>
            <a:r>
              <a:rPr lang="en-US" sz="1600" dirty="0"/>
              <a:t> 13-20</a:t>
            </a:r>
          </a:p>
          <a:p>
            <a:r>
              <a:rPr lang="en-US" sz="1600" b="1" dirty="0"/>
              <a:t>Date</a:t>
            </a:r>
            <a:r>
              <a:rPr lang="en-US" sz="1600" dirty="0"/>
              <a:t> </a:t>
            </a:r>
            <a:r>
              <a:rPr lang="en-US" sz="1600" dirty="0" smtClean="0"/>
              <a:t>09/20/2018 </a:t>
            </a:r>
            <a:r>
              <a:rPr lang="en-US" sz="1600" b="1" dirty="0" err="1"/>
              <a:t>Hct</a:t>
            </a:r>
            <a:r>
              <a:rPr lang="en-US" sz="1600" dirty="0"/>
              <a:t> </a:t>
            </a:r>
            <a:r>
              <a:rPr lang="en-US" sz="1600" dirty="0" smtClean="0"/>
              <a:t>37.8 </a:t>
            </a:r>
            <a:r>
              <a:rPr lang="en-US" sz="1600" dirty="0"/>
              <a:t>(low) </a:t>
            </a:r>
            <a:r>
              <a:rPr lang="en-US" sz="1600" b="1" dirty="0"/>
              <a:t>Norms</a:t>
            </a:r>
            <a:r>
              <a:rPr lang="en-US" sz="1600" dirty="0"/>
              <a:t> 45-47</a:t>
            </a:r>
          </a:p>
          <a:p>
            <a:r>
              <a:rPr lang="en-US" sz="1600" b="1" dirty="0"/>
              <a:t>Date</a:t>
            </a:r>
            <a:r>
              <a:rPr lang="en-US" sz="1600" dirty="0"/>
              <a:t>  </a:t>
            </a:r>
            <a:r>
              <a:rPr lang="en-US" sz="1600" dirty="0" smtClean="0"/>
              <a:t>09/20/2018 </a:t>
            </a:r>
            <a:r>
              <a:rPr lang="en-US" sz="1600" b="1" dirty="0"/>
              <a:t>MCV</a:t>
            </a:r>
            <a:r>
              <a:rPr lang="en-US" sz="1600" dirty="0"/>
              <a:t> </a:t>
            </a:r>
            <a:r>
              <a:rPr lang="en-US" sz="1600" dirty="0" smtClean="0"/>
              <a:t>74 (low) </a:t>
            </a:r>
            <a:r>
              <a:rPr lang="en-US" sz="1600" b="1" dirty="0"/>
              <a:t>Norms</a:t>
            </a:r>
            <a:r>
              <a:rPr lang="en-US" sz="1600" dirty="0"/>
              <a:t> 76-96</a:t>
            </a:r>
          </a:p>
          <a:p>
            <a:r>
              <a:rPr lang="en-US" sz="1600" b="1" dirty="0"/>
              <a:t>Date</a:t>
            </a:r>
            <a:r>
              <a:rPr lang="en-US" sz="1600" dirty="0"/>
              <a:t> </a:t>
            </a:r>
            <a:r>
              <a:rPr lang="en-US" sz="1600" dirty="0" smtClean="0"/>
              <a:t>09/20/2018 </a:t>
            </a:r>
            <a:r>
              <a:rPr lang="en-US" sz="1600" b="1" dirty="0"/>
              <a:t>MCH</a:t>
            </a:r>
            <a:r>
              <a:rPr lang="en-US" sz="1600" dirty="0"/>
              <a:t> </a:t>
            </a:r>
            <a:r>
              <a:rPr lang="en-US" sz="1600" dirty="0" smtClean="0"/>
              <a:t>31.3 </a:t>
            </a:r>
            <a:r>
              <a:rPr lang="en-US" sz="1600" dirty="0"/>
              <a:t>(Normal) </a:t>
            </a:r>
            <a:r>
              <a:rPr lang="en-US" sz="1600" b="1" dirty="0"/>
              <a:t>Norms</a:t>
            </a:r>
            <a:r>
              <a:rPr lang="en-US" sz="1600" dirty="0"/>
              <a:t> 29-32</a:t>
            </a:r>
          </a:p>
          <a:p>
            <a:r>
              <a:rPr lang="en-US" sz="1600" b="1" dirty="0"/>
              <a:t>Date</a:t>
            </a:r>
            <a:r>
              <a:rPr lang="en-US" sz="1600" dirty="0"/>
              <a:t> </a:t>
            </a:r>
            <a:r>
              <a:rPr lang="en-US" sz="1600" dirty="0" smtClean="0"/>
              <a:t>09/20/2018 </a:t>
            </a:r>
            <a:r>
              <a:rPr lang="en-US" sz="1600" b="1" dirty="0"/>
              <a:t>PLT</a:t>
            </a:r>
            <a:r>
              <a:rPr lang="en-US" sz="1600" dirty="0"/>
              <a:t> </a:t>
            </a:r>
            <a:r>
              <a:rPr lang="en-US" sz="1600" dirty="0" smtClean="0"/>
              <a:t>151 </a:t>
            </a:r>
            <a:r>
              <a:rPr lang="en-US" sz="1600" dirty="0"/>
              <a:t>(Normal) </a:t>
            </a:r>
            <a:r>
              <a:rPr lang="en-US" sz="1600" b="1" dirty="0"/>
              <a:t>Norms</a:t>
            </a:r>
            <a:r>
              <a:rPr lang="en-US" sz="1600" dirty="0"/>
              <a:t> 150-450 </a:t>
            </a:r>
          </a:p>
          <a:p>
            <a:endParaRPr lang="en-US" sz="1600" b="1" dirty="0"/>
          </a:p>
        </p:txBody>
      </p:sp>
      <p:sp>
        <p:nvSpPr>
          <p:cNvPr id="24" name="TextBox 23"/>
          <p:cNvSpPr txBox="1"/>
          <p:nvPr/>
        </p:nvSpPr>
        <p:spPr>
          <a:xfrm>
            <a:off x="7472082" y="11726938"/>
            <a:ext cx="6225834" cy="3785652"/>
          </a:xfrm>
          <a:prstGeom prst="rect">
            <a:avLst/>
          </a:prstGeom>
          <a:noFill/>
        </p:spPr>
        <p:txBody>
          <a:bodyPr wrap="square" rtlCol="0">
            <a:spAutoFit/>
          </a:bodyPr>
          <a:lstStyle/>
          <a:p>
            <a:r>
              <a:rPr lang="en-US" sz="1400" b="1" dirty="0" smtClean="0"/>
              <a:t>Plan of Care:</a:t>
            </a:r>
          </a:p>
          <a:p>
            <a:pPr marL="285750" indent="-285750">
              <a:buFont typeface="Wingdings" panose="05000000000000000000" pitchFamily="2" charset="2"/>
              <a:buChar char="v"/>
            </a:pPr>
            <a:r>
              <a:rPr lang="en-US" sz="1400" dirty="0" smtClean="0"/>
              <a:t>Admit the patient and start renal dialysis</a:t>
            </a:r>
          </a:p>
          <a:p>
            <a:pPr marL="285750" indent="-285750">
              <a:buFont typeface="Wingdings" panose="05000000000000000000" pitchFamily="2" charset="2"/>
              <a:buChar char="v"/>
            </a:pPr>
            <a:r>
              <a:rPr lang="en-US" sz="1400" dirty="0" smtClean="0"/>
              <a:t>Consider transfer if dialysis not available</a:t>
            </a:r>
          </a:p>
          <a:p>
            <a:pPr marL="285750" indent="-285750">
              <a:buFont typeface="Wingdings" panose="05000000000000000000" pitchFamily="2" charset="2"/>
              <a:buChar char="v"/>
            </a:pPr>
            <a:r>
              <a:rPr lang="en-US" sz="1400" dirty="0" smtClean="0"/>
              <a:t>Review the history of the patient and disease progression</a:t>
            </a:r>
          </a:p>
          <a:p>
            <a:pPr marL="285750" indent="-285750">
              <a:buFont typeface="Wingdings" panose="05000000000000000000" pitchFamily="2" charset="2"/>
              <a:buChar char="v"/>
            </a:pPr>
            <a:r>
              <a:rPr lang="en-US" sz="1400" dirty="0" smtClean="0"/>
              <a:t>Look at the patient’s previous laboratory values</a:t>
            </a:r>
          </a:p>
          <a:p>
            <a:pPr marL="285750" indent="-285750">
              <a:buFont typeface="Wingdings" panose="05000000000000000000" pitchFamily="2" charset="2"/>
              <a:buChar char="v"/>
            </a:pPr>
            <a:r>
              <a:rPr lang="en-US" sz="1400" dirty="0" smtClean="0"/>
              <a:t>Manage the patient for anemia using iron and EPO</a:t>
            </a:r>
          </a:p>
          <a:p>
            <a:pPr marL="285750" indent="-285750">
              <a:buFont typeface="Wingdings" panose="05000000000000000000" pitchFamily="2" charset="2"/>
              <a:buChar char="v"/>
            </a:pPr>
            <a:r>
              <a:rPr lang="en-US" sz="1400" dirty="0" smtClean="0"/>
              <a:t>Consult a nephrologist</a:t>
            </a:r>
          </a:p>
          <a:p>
            <a:pPr marL="285750" indent="-285750">
              <a:buFont typeface="Wingdings" panose="05000000000000000000" pitchFamily="2" charset="2"/>
              <a:buChar char="v"/>
            </a:pPr>
            <a:r>
              <a:rPr lang="en-US" sz="1400" dirty="0" err="1" smtClean="0"/>
              <a:t>Xerosis</a:t>
            </a:r>
            <a:r>
              <a:rPr lang="en-US" sz="1400" dirty="0" smtClean="0"/>
              <a:t> and emollient cream to manage pruritus</a:t>
            </a:r>
          </a:p>
          <a:p>
            <a:pPr marL="285750" indent="-285750">
              <a:buFont typeface="Wingdings" panose="05000000000000000000" pitchFamily="2" charset="2"/>
              <a:buChar char="v"/>
            </a:pPr>
            <a:r>
              <a:rPr lang="en-US" sz="1400" dirty="0" smtClean="0"/>
              <a:t>IV Ca gluconate to manage hyperkalemia. Stop ACE inhibitors and K sparing diuretics</a:t>
            </a:r>
          </a:p>
          <a:p>
            <a:pPr marL="285750" indent="-285750">
              <a:buFont typeface="Wingdings" panose="05000000000000000000" pitchFamily="2" charset="2"/>
              <a:buChar char="v"/>
            </a:pPr>
            <a:r>
              <a:rPr lang="en-US" sz="1400" dirty="0" smtClean="0"/>
              <a:t>Oral calcium carbonate to manage hypocalcemia</a:t>
            </a:r>
          </a:p>
          <a:p>
            <a:pPr marL="285750" indent="-285750">
              <a:buFont typeface="Wingdings" panose="05000000000000000000" pitchFamily="2" charset="2"/>
              <a:buChar char="v"/>
            </a:pPr>
            <a:r>
              <a:rPr lang="en-US" sz="1400" dirty="0" smtClean="0"/>
              <a:t>Oral bicarbonate solution to manage acidosis</a:t>
            </a:r>
          </a:p>
          <a:p>
            <a:pPr marL="285750" indent="-285750">
              <a:buFont typeface="Wingdings" panose="05000000000000000000" pitchFamily="2" charset="2"/>
              <a:buChar char="v"/>
            </a:pPr>
            <a:r>
              <a:rPr lang="en-US" sz="1400" dirty="0" smtClean="0"/>
              <a:t>Losartan to control hypertension</a:t>
            </a:r>
          </a:p>
          <a:p>
            <a:pPr marL="285750" indent="-285750">
              <a:buFont typeface="Wingdings" panose="05000000000000000000" pitchFamily="2" charset="2"/>
              <a:buChar char="v"/>
            </a:pPr>
            <a:r>
              <a:rPr lang="en-US" sz="1400" dirty="0" smtClean="0"/>
              <a:t>Ondansetron to control vomiting</a:t>
            </a:r>
          </a:p>
          <a:p>
            <a:pPr marL="285750" indent="-285750">
              <a:buFont typeface="Wingdings" panose="05000000000000000000" pitchFamily="2" charset="2"/>
              <a:buChar char="v"/>
            </a:pPr>
            <a:endParaRPr lang="en-US" sz="1400" dirty="0" smtClean="0"/>
          </a:p>
          <a:p>
            <a:pPr marL="285750" indent="-285750">
              <a:buFont typeface="Wingdings" panose="05000000000000000000" pitchFamily="2" charset="2"/>
              <a:buChar char="v"/>
            </a:pPr>
            <a:endParaRPr lang="en-US" sz="1400" dirty="0" smtClean="0"/>
          </a:p>
          <a:p>
            <a:pPr marL="285750" indent="-285750">
              <a:buFont typeface="Arial" panose="020B0604020202020204" pitchFamily="34" charset="0"/>
              <a:buChar char="•"/>
            </a:pPr>
            <a:endParaRPr lang="en-US" sz="1600" dirty="0"/>
          </a:p>
        </p:txBody>
      </p:sp>
      <p:sp>
        <p:nvSpPr>
          <p:cNvPr id="25" name="TextBox 24"/>
          <p:cNvSpPr txBox="1"/>
          <p:nvPr/>
        </p:nvSpPr>
        <p:spPr>
          <a:xfrm>
            <a:off x="7924800" y="12374880"/>
            <a:ext cx="184731" cy="610936"/>
          </a:xfrm>
          <a:prstGeom prst="rect">
            <a:avLst/>
          </a:prstGeom>
          <a:noFill/>
        </p:spPr>
        <p:txBody>
          <a:bodyPr wrap="none" rtlCol="0">
            <a:spAutoFit/>
          </a:bodyPr>
          <a:lstStyle/>
          <a:p>
            <a:endParaRPr lang="en-US" dirty="0"/>
          </a:p>
        </p:txBody>
      </p:sp>
      <p:sp>
        <p:nvSpPr>
          <p:cNvPr id="26" name="TextBox 25"/>
          <p:cNvSpPr txBox="1"/>
          <p:nvPr/>
        </p:nvSpPr>
        <p:spPr>
          <a:xfrm>
            <a:off x="15849600" y="9509760"/>
            <a:ext cx="184731" cy="610936"/>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56982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15407640" y="8485138"/>
            <a:ext cx="3745513" cy="291530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5769003" y="4484076"/>
            <a:ext cx="3341077" cy="3299926"/>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5788601" y="738553"/>
            <a:ext cx="3364552" cy="330590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Hexagon 3"/>
          <p:cNvSpPr/>
          <p:nvPr/>
        </p:nvSpPr>
        <p:spPr>
          <a:xfrm>
            <a:off x="4781411"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p:cNvSpPr/>
          <p:nvPr/>
        </p:nvSpPr>
        <p:spPr>
          <a:xfrm>
            <a:off x="685802" y="11846043"/>
            <a:ext cx="3536003" cy="3076935"/>
          </a:xfrm>
          <a:prstGeom prst="triangle">
            <a:avLst>
              <a:gd name="adj" fmla="val 50000"/>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606068" y="11846044"/>
            <a:ext cx="3725342" cy="3076935"/>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85802" y="4516440"/>
            <a:ext cx="3380360" cy="3267562"/>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685802" y="738553"/>
            <a:ext cx="3380360" cy="330590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Hexagon 28"/>
          <p:cNvSpPr/>
          <p:nvPr/>
        </p:nvSpPr>
        <p:spPr>
          <a:xfrm>
            <a:off x="4781410" y="3112851"/>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Hexagon 29"/>
          <p:cNvSpPr/>
          <p:nvPr/>
        </p:nvSpPr>
        <p:spPr>
          <a:xfrm>
            <a:off x="4781409"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Hexagon 30"/>
          <p:cNvSpPr/>
          <p:nvPr/>
        </p:nvSpPr>
        <p:spPr>
          <a:xfrm>
            <a:off x="7336960"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Hexagon 31"/>
          <p:cNvSpPr/>
          <p:nvPr/>
        </p:nvSpPr>
        <p:spPr>
          <a:xfrm>
            <a:off x="7286924" y="3112851"/>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Hexagon 32"/>
          <p:cNvSpPr/>
          <p:nvPr/>
        </p:nvSpPr>
        <p:spPr>
          <a:xfrm>
            <a:off x="7336959"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Hexagon 33"/>
          <p:cNvSpPr/>
          <p:nvPr/>
        </p:nvSpPr>
        <p:spPr>
          <a:xfrm>
            <a:off x="9892510"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Hexagon 34"/>
          <p:cNvSpPr/>
          <p:nvPr/>
        </p:nvSpPr>
        <p:spPr>
          <a:xfrm>
            <a:off x="9892507"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Hexagon 35"/>
          <p:cNvSpPr/>
          <p:nvPr/>
        </p:nvSpPr>
        <p:spPr>
          <a:xfrm>
            <a:off x="9892508" y="3111230"/>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Hexagon 36"/>
          <p:cNvSpPr/>
          <p:nvPr/>
        </p:nvSpPr>
        <p:spPr>
          <a:xfrm>
            <a:off x="12498092"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Hexagon 37"/>
          <p:cNvSpPr/>
          <p:nvPr/>
        </p:nvSpPr>
        <p:spPr>
          <a:xfrm>
            <a:off x="12498092" y="3111230"/>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Hexagon 38"/>
          <p:cNvSpPr/>
          <p:nvPr/>
        </p:nvSpPr>
        <p:spPr>
          <a:xfrm>
            <a:off x="12498092"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913327" y="736932"/>
            <a:ext cx="2291718" cy="2308324"/>
          </a:xfrm>
          <a:prstGeom prst="rect">
            <a:avLst/>
          </a:prstGeom>
          <a:noFill/>
        </p:spPr>
        <p:txBody>
          <a:bodyPr wrap="none" rtlCol="0">
            <a:spAutoFit/>
          </a:bodyPr>
          <a:lstStyle/>
          <a:p>
            <a:pPr algn="ctr"/>
            <a:r>
              <a:rPr lang="en-US" sz="1600" b="1" dirty="0"/>
              <a:t>Vital </a:t>
            </a:r>
            <a:r>
              <a:rPr lang="en-US" sz="1600" b="1" dirty="0" smtClean="0"/>
              <a:t>Signs</a:t>
            </a:r>
          </a:p>
          <a:p>
            <a:pPr algn="ctr"/>
            <a:r>
              <a:rPr lang="en-US" sz="1600" dirty="0"/>
              <a:t>Blood </a:t>
            </a:r>
            <a:r>
              <a:rPr lang="en-US" sz="1600" dirty="0" smtClean="0"/>
              <a:t>Pressure</a:t>
            </a:r>
          </a:p>
          <a:p>
            <a:pPr algn="ctr"/>
            <a:r>
              <a:rPr lang="en-US" sz="1600" dirty="0" smtClean="0"/>
              <a:t>162/85</a:t>
            </a:r>
            <a:endParaRPr lang="en-US" sz="1600" dirty="0"/>
          </a:p>
          <a:p>
            <a:pPr algn="ctr"/>
            <a:r>
              <a:rPr lang="en-US" sz="1600" dirty="0" smtClean="0"/>
              <a:t>Pulse </a:t>
            </a:r>
            <a:r>
              <a:rPr lang="en-US" sz="1600" dirty="0"/>
              <a:t>rate </a:t>
            </a:r>
            <a:r>
              <a:rPr lang="en-US" sz="1600" dirty="0" smtClean="0"/>
              <a:t>80 </a:t>
            </a:r>
            <a:r>
              <a:rPr lang="en-US" sz="1600" dirty="0"/>
              <a:t>breaths</a:t>
            </a:r>
          </a:p>
          <a:p>
            <a:pPr algn="ctr"/>
            <a:r>
              <a:rPr lang="en-US" sz="1600" dirty="0"/>
              <a:t>Per minute</a:t>
            </a:r>
          </a:p>
          <a:p>
            <a:pPr algn="ctr"/>
            <a:r>
              <a:rPr lang="en-US" sz="1600" dirty="0"/>
              <a:t>Respiratory Rate </a:t>
            </a:r>
            <a:r>
              <a:rPr lang="en-US" sz="1600" dirty="0" smtClean="0"/>
              <a:t>15</a:t>
            </a:r>
            <a:endParaRPr lang="en-US" sz="1600" dirty="0"/>
          </a:p>
          <a:p>
            <a:pPr algn="ctr"/>
            <a:r>
              <a:rPr lang="en-US" sz="1600" dirty="0"/>
              <a:t>Temperature </a:t>
            </a:r>
            <a:r>
              <a:rPr lang="en-US" sz="1600" dirty="0" smtClean="0"/>
              <a:t>37.2 </a:t>
            </a:r>
            <a:r>
              <a:rPr lang="en-US" sz="1600" dirty="0"/>
              <a:t>degree</a:t>
            </a:r>
          </a:p>
          <a:p>
            <a:pPr algn="ctr"/>
            <a:r>
              <a:rPr lang="en-US" sz="1600" dirty="0"/>
              <a:t>Centigrade</a:t>
            </a:r>
          </a:p>
          <a:p>
            <a:pPr algn="ctr"/>
            <a:endParaRPr lang="en-US" sz="1600" b="1" dirty="0"/>
          </a:p>
        </p:txBody>
      </p:sp>
      <p:sp>
        <p:nvSpPr>
          <p:cNvPr id="40" name="TextBox 39"/>
          <p:cNvSpPr txBox="1"/>
          <p:nvPr/>
        </p:nvSpPr>
        <p:spPr>
          <a:xfrm>
            <a:off x="7558891" y="745524"/>
            <a:ext cx="2101361" cy="2554545"/>
          </a:xfrm>
          <a:prstGeom prst="rect">
            <a:avLst/>
          </a:prstGeom>
          <a:noFill/>
        </p:spPr>
        <p:txBody>
          <a:bodyPr wrap="square" rtlCol="0">
            <a:spAutoFit/>
          </a:bodyPr>
          <a:lstStyle/>
          <a:p>
            <a:pPr algn="ctr"/>
            <a:r>
              <a:rPr lang="en-US" sz="1600" b="1" dirty="0" smtClean="0"/>
              <a:t>Neurological</a:t>
            </a:r>
          </a:p>
          <a:p>
            <a:pPr algn="ctr"/>
            <a:r>
              <a:rPr lang="en-US" sz="1600" dirty="0"/>
              <a:t>No </a:t>
            </a:r>
            <a:r>
              <a:rPr lang="en-US" sz="1600" dirty="0" smtClean="0"/>
              <a:t>observable </a:t>
            </a:r>
            <a:r>
              <a:rPr lang="en-US" sz="1600" dirty="0"/>
              <a:t>neurologic</a:t>
            </a:r>
          </a:p>
          <a:p>
            <a:pPr algn="ctr"/>
            <a:r>
              <a:rPr lang="en-US" sz="1600" dirty="0" smtClean="0"/>
              <a:t>abnormalities</a:t>
            </a:r>
            <a:endParaRPr lang="en-US" sz="1600" dirty="0"/>
          </a:p>
          <a:p>
            <a:pPr algn="ctr"/>
            <a:r>
              <a:rPr lang="en-US" sz="1600" dirty="0"/>
              <a:t>Patient </a:t>
            </a:r>
            <a:r>
              <a:rPr lang="en-US" sz="1600" dirty="0" smtClean="0"/>
              <a:t>is well </a:t>
            </a:r>
            <a:r>
              <a:rPr lang="en-US" sz="1600" dirty="0"/>
              <a:t>oriented in time, place and person</a:t>
            </a:r>
          </a:p>
          <a:p>
            <a:pPr algn="ctr"/>
            <a:r>
              <a:rPr lang="en-US" sz="1600" dirty="0" smtClean="0"/>
              <a:t>Pupillary reflexes </a:t>
            </a:r>
          </a:p>
          <a:p>
            <a:pPr algn="ctr"/>
            <a:r>
              <a:rPr lang="en-US" sz="1600" dirty="0" smtClean="0"/>
              <a:t>normal</a:t>
            </a:r>
            <a:endParaRPr lang="en-US" sz="1600" dirty="0"/>
          </a:p>
          <a:p>
            <a:pPr algn="ctr"/>
            <a:endParaRPr lang="en-US" sz="1600" b="1" dirty="0"/>
          </a:p>
        </p:txBody>
      </p:sp>
      <p:sp>
        <p:nvSpPr>
          <p:cNvPr id="42" name="TextBox 41"/>
          <p:cNvSpPr txBox="1"/>
          <p:nvPr/>
        </p:nvSpPr>
        <p:spPr>
          <a:xfrm>
            <a:off x="10150006" y="745524"/>
            <a:ext cx="2110881" cy="1815882"/>
          </a:xfrm>
          <a:prstGeom prst="rect">
            <a:avLst/>
          </a:prstGeom>
          <a:noFill/>
        </p:spPr>
        <p:txBody>
          <a:bodyPr wrap="square" rtlCol="0">
            <a:spAutoFit/>
          </a:bodyPr>
          <a:lstStyle/>
          <a:p>
            <a:pPr algn="ctr"/>
            <a:r>
              <a:rPr lang="en-US" sz="1600" b="1" dirty="0" smtClean="0"/>
              <a:t>Cardiovascular</a:t>
            </a:r>
          </a:p>
          <a:p>
            <a:pPr algn="ctr"/>
            <a:r>
              <a:rPr lang="en-US" sz="1600" dirty="0"/>
              <a:t>S1 and S2 </a:t>
            </a:r>
            <a:r>
              <a:rPr lang="en-US" sz="1600" dirty="0" smtClean="0"/>
              <a:t>normal</a:t>
            </a:r>
            <a:endParaRPr lang="en-US" sz="1600" dirty="0"/>
          </a:p>
          <a:p>
            <a:pPr algn="ctr"/>
            <a:r>
              <a:rPr lang="en-US" sz="1600" dirty="0"/>
              <a:t>No S3 or </a:t>
            </a:r>
            <a:r>
              <a:rPr lang="en-US" sz="1600" dirty="0" smtClean="0"/>
              <a:t>gallop</a:t>
            </a:r>
            <a:endParaRPr lang="en-US" sz="1600" dirty="0"/>
          </a:p>
          <a:p>
            <a:pPr algn="ctr"/>
            <a:r>
              <a:rPr lang="en-US" sz="1600" dirty="0" smtClean="0"/>
              <a:t> JVD absent</a:t>
            </a:r>
            <a:endParaRPr lang="en-US" sz="1600" dirty="0"/>
          </a:p>
          <a:p>
            <a:pPr algn="ctr"/>
            <a:r>
              <a:rPr lang="en-US" sz="1600" dirty="0"/>
              <a:t>Trachea </a:t>
            </a:r>
            <a:r>
              <a:rPr lang="en-US" sz="1600" dirty="0" smtClean="0"/>
              <a:t>central</a:t>
            </a:r>
            <a:endParaRPr lang="en-US" sz="1600" dirty="0"/>
          </a:p>
          <a:p>
            <a:pPr algn="ctr"/>
            <a:endParaRPr lang="en-US" sz="1600" dirty="0"/>
          </a:p>
          <a:p>
            <a:pPr algn="ctr"/>
            <a:endParaRPr lang="en-US" sz="1600" b="1" dirty="0"/>
          </a:p>
        </p:txBody>
      </p:sp>
      <p:sp>
        <p:nvSpPr>
          <p:cNvPr id="43" name="TextBox 42"/>
          <p:cNvSpPr txBox="1"/>
          <p:nvPr/>
        </p:nvSpPr>
        <p:spPr>
          <a:xfrm>
            <a:off x="12654243" y="754323"/>
            <a:ext cx="2321188" cy="1815882"/>
          </a:xfrm>
          <a:prstGeom prst="rect">
            <a:avLst/>
          </a:prstGeom>
          <a:noFill/>
        </p:spPr>
        <p:txBody>
          <a:bodyPr wrap="square" rtlCol="0">
            <a:spAutoFit/>
          </a:bodyPr>
          <a:lstStyle/>
          <a:p>
            <a:pPr algn="ctr"/>
            <a:r>
              <a:rPr lang="en-US" sz="1600" b="1" dirty="0" smtClean="0"/>
              <a:t>Respiratory</a:t>
            </a:r>
          </a:p>
          <a:p>
            <a:pPr algn="ctr"/>
            <a:r>
              <a:rPr lang="en-US" sz="1600" dirty="0" smtClean="0"/>
              <a:t>Normal breath sounds</a:t>
            </a:r>
          </a:p>
          <a:p>
            <a:pPr algn="ctr"/>
            <a:r>
              <a:rPr lang="en-US" sz="1600" dirty="0" smtClean="0"/>
              <a:t>No difficulty in </a:t>
            </a:r>
          </a:p>
          <a:p>
            <a:pPr algn="ctr"/>
            <a:r>
              <a:rPr lang="en-US" sz="1600" dirty="0" smtClean="0"/>
              <a:t>Breathing</a:t>
            </a:r>
          </a:p>
          <a:p>
            <a:pPr algn="ctr"/>
            <a:r>
              <a:rPr lang="en-US" sz="1600" dirty="0" smtClean="0"/>
              <a:t>No use of accessory</a:t>
            </a:r>
          </a:p>
          <a:p>
            <a:pPr algn="ctr"/>
            <a:r>
              <a:rPr lang="en-US" sz="1600" dirty="0" smtClean="0"/>
              <a:t>Muscles of respiration</a:t>
            </a:r>
          </a:p>
          <a:p>
            <a:pPr algn="ctr"/>
            <a:endParaRPr lang="en-US" sz="1600" dirty="0"/>
          </a:p>
        </p:txBody>
      </p:sp>
      <p:sp>
        <p:nvSpPr>
          <p:cNvPr id="44" name="TextBox 43"/>
          <p:cNvSpPr txBox="1"/>
          <p:nvPr/>
        </p:nvSpPr>
        <p:spPr>
          <a:xfrm>
            <a:off x="5038906" y="3111230"/>
            <a:ext cx="1990523" cy="1569660"/>
          </a:xfrm>
          <a:prstGeom prst="rect">
            <a:avLst/>
          </a:prstGeom>
          <a:noFill/>
        </p:spPr>
        <p:txBody>
          <a:bodyPr wrap="square" rtlCol="0">
            <a:spAutoFit/>
          </a:bodyPr>
          <a:lstStyle/>
          <a:p>
            <a:pPr algn="ctr"/>
            <a:r>
              <a:rPr lang="en-US" sz="1600" b="1" dirty="0"/>
              <a:t>Nutrition / </a:t>
            </a:r>
            <a:r>
              <a:rPr lang="en-US" sz="1600" b="1" dirty="0" smtClean="0"/>
              <a:t>Hydration</a:t>
            </a:r>
          </a:p>
          <a:p>
            <a:pPr algn="ctr"/>
            <a:r>
              <a:rPr lang="en-US" sz="1600" dirty="0" smtClean="0"/>
              <a:t>Patient not wasted</a:t>
            </a:r>
          </a:p>
          <a:p>
            <a:pPr algn="ctr"/>
            <a:r>
              <a:rPr lang="en-US" sz="1600" dirty="0" smtClean="0"/>
              <a:t>Skin turgor is normal</a:t>
            </a:r>
          </a:p>
          <a:p>
            <a:pPr algn="ctr"/>
            <a:r>
              <a:rPr lang="en-US" sz="1600" dirty="0" smtClean="0"/>
              <a:t>No excessive sweating</a:t>
            </a:r>
          </a:p>
          <a:p>
            <a:pPr algn="ctr"/>
            <a:r>
              <a:rPr lang="en-US" sz="1600" dirty="0" smtClean="0"/>
              <a:t>No diarrhea</a:t>
            </a:r>
            <a:endParaRPr lang="en-US" sz="1600" dirty="0"/>
          </a:p>
        </p:txBody>
      </p:sp>
      <p:sp>
        <p:nvSpPr>
          <p:cNvPr id="47" name="TextBox 46"/>
          <p:cNvSpPr txBox="1"/>
          <p:nvPr/>
        </p:nvSpPr>
        <p:spPr>
          <a:xfrm>
            <a:off x="7587788" y="3136910"/>
            <a:ext cx="2043566" cy="1815882"/>
          </a:xfrm>
          <a:prstGeom prst="rect">
            <a:avLst/>
          </a:prstGeom>
          <a:noFill/>
        </p:spPr>
        <p:txBody>
          <a:bodyPr wrap="square" rtlCol="0">
            <a:spAutoFit/>
          </a:bodyPr>
          <a:lstStyle/>
          <a:p>
            <a:pPr algn="ctr"/>
            <a:r>
              <a:rPr lang="en-US" sz="1600" b="1" dirty="0" smtClean="0"/>
              <a:t>GI</a:t>
            </a:r>
          </a:p>
          <a:p>
            <a:pPr algn="ctr"/>
            <a:r>
              <a:rPr lang="en-US" sz="1600" dirty="0" smtClean="0"/>
              <a:t>Abdominal discomfort </a:t>
            </a:r>
          </a:p>
          <a:p>
            <a:pPr algn="ctr"/>
            <a:r>
              <a:rPr lang="en-US" sz="1600" dirty="0" smtClean="0"/>
              <a:t>Present</a:t>
            </a:r>
          </a:p>
          <a:p>
            <a:pPr algn="ctr"/>
            <a:r>
              <a:rPr lang="en-US" sz="1600" dirty="0" smtClean="0"/>
              <a:t>Reduced appetite</a:t>
            </a:r>
          </a:p>
          <a:p>
            <a:pPr algn="ctr"/>
            <a:r>
              <a:rPr lang="en-US" sz="1600" dirty="0" smtClean="0"/>
              <a:t>Vomiting in 3 occasions</a:t>
            </a:r>
          </a:p>
          <a:p>
            <a:pPr algn="ctr"/>
            <a:endParaRPr lang="en-US" sz="1600" dirty="0"/>
          </a:p>
        </p:txBody>
      </p:sp>
      <p:sp>
        <p:nvSpPr>
          <p:cNvPr id="48" name="TextBox 47"/>
          <p:cNvSpPr txBox="1"/>
          <p:nvPr/>
        </p:nvSpPr>
        <p:spPr>
          <a:xfrm>
            <a:off x="10124905" y="3157635"/>
            <a:ext cx="2090753" cy="2308324"/>
          </a:xfrm>
          <a:prstGeom prst="rect">
            <a:avLst/>
          </a:prstGeom>
          <a:noFill/>
        </p:spPr>
        <p:txBody>
          <a:bodyPr wrap="square" rtlCol="0">
            <a:spAutoFit/>
          </a:bodyPr>
          <a:lstStyle/>
          <a:p>
            <a:pPr algn="ctr"/>
            <a:r>
              <a:rPr lang="en-US" sz="1600" b="1" dirty="0" smtClean="0"/>
              <a:t>GU</a:t>
            </a:r>
          </a:p>
          <a:p>
            <a:pPr algn="ctr"/>
            <a:r>
              <a:rPr lang="en-US" sz="1600" dirty="0" smtClean="0"/>
              <a:t>Normal urine</a:t>
            </a:r>
          </a:p>
          <a:p>
            <a:pPr algn="ctr"/>
            <a:r>
              <a:rPr lang="en-US" sz="1600" dirty="0" smtClean="0"/>
              <a:t>Output</a:t>
            </a:r>
          </a:p>
          <a:p>
            <a:pPr algn="ctr"/>
            <a:r>
              <a:rPr lang="en-US" sz="1600" dirty="0" smtClean="0"/>
              <a:t>No pain during urination</a:t>
            </a:r>
          </a:p>
          <a:p>
            <a:pPr algn="ctr"/>
            <a:r>
              <a:rPr lang="en-US" sz="1600" dirty="0" smtClean="0"/>
              <a:t>Normal urinary frequency</a:t>
            </a:r>
            <a:endParaRPr lang="en-US" sz="1600" dirty="0"/>
          </a:p>
          <a:p>
            <a:pPr algn="ctr"/>
            <a:endParaRPr lang="en-US" sz="1600" dirty="0"/>
          </a:p>
          <a:p>
            <a:pPr algn="ctr"/>
            <a:endParaRPr lang="en-US" sz="1600" b="1" dirty="0"/>
          </a:p>
        </p:txBody>
      </p:sp>
      <p:sp>
        <p:nvSpPr>
          <p:cNvPr id="49" name="TextBox 48"/>
          <p:cNvSpPr txBox="1"/>
          <p:nvPr/>
        </p:nvSpPr>
        <p:spPr>
          <a:xfrm>
            <a:off x="12736885" y="3146157"/>
            <a:ext cx="2028982" cy="1569660"/>
          </a:xfrm>
          <a:prstGeom prst="rect">
            <a:avLst/>
          </a:prstGeom>
          <a:noFill/>
        </p:spPr>
        <p:txBody>
          <a:bodyPr wrap="square" rtlCol="0">
            <a:spAutoFit/>
          </a:bodyPr>
          <a:lstStyle/>
          <a:p>
            <a:pPr algn="ctr"/>
            <a:r>
              <a:rPr lang="en-US" sz="1600" b="1" dirty="0"/>
              <a:t>Rest / </a:t>
            </a:r>
            <a:r>
              <a:rPr lang="en-US" sz="1600" b="1" dirty="0" smtClean="0"/>
              <a:t>Exercise</a:t>
            </a:r>
          </a:p>
          <a:p>
            <a:pPr algn="ctr"/>
            <a:r>
              <a:rPr lang="en-US" sz="1600" dirty="0" smtClean="0"/>
              <a:t>Patient avoids physical exercise due to fatigability</a:t>
            </a:r>
          </a:p>
          <a:p>
            <a:pPr algn="ctr"/>
            <a:r>
              <a:rPr lang="en-US" sz="1600" dirty="0" smtClean="0"/>
              <a:t>Patient on bed rest</a:t>
            </a:r>
          </a:p>
          <a:p>
            <a:pPr algn="ctr"/>
            <a:endParaRPr lang="en-US" sz="1600" dirty="0"/>
          </a:p>
        </p:txBody>
      </p:sp>
      <p:sp>
        <p:nvSpPr>
          <p:cNvPr id="51" name="TextBox 50"/>
          <p:cNvSpPr txBox="1"/>
          <p:nvPr/>
        </p:nvSpPr>
        <p:spPr>
          <a:xfrm>
            <a:off x="5153591" y="5511079"/>
            <a:ext cx="1818757" cy="2554545"/>
          </a:xfrm>
          <a:prstGeom prst="rect">
            <a:avLst/>
          </a:prstGeom>
          <a:noFill/>
        </p:spPr>
        <p:txBody>
          <a:bodyPr wrap="square" rtlCol="0">
            <a:spAutoFit/>
          </a:bodyPr>
          <a:lstStyle/>
          <a:p>
            <a:pPr algn="ctr"/>
            <a:r>
              <a:rPr lang="en-US" sz="1600" b="1" dirty="0" smtClean="0"/>
              <a:t>Integumentary</a:t>
            </a:r>
          </a:p>
          <a:p>
            <a:pPr algn="ctr"/>
            <a:r>
              <a:rPr lang="en-US" sz="1600" dirty="0"/>
              <a:t>Skin </a:t>
            </a:r>
            <a:r>
              <a:rPr lang="en-US" sz="1600" dirty="0" smtClean="0"/>
              <a:t>complexion </a:t>
            </a:r>
            <a:r>
              <a:rPr lang="en-US" sz="1600" dirty="0"/>
              <a:t>is normal for </a:t>
            </a:r>
            <a:r>
              <a:rPr lang="en-US" sz="1600" dirty="0" smtClean="0"/>
              <a:t>race</a:t>
            </a:r>
            <a:endParaRPr lang="en-US" sz="1600" dirty="0"/>
          </a:p>
          <a:p>
            <a:pPr algn="ctr"/>
            <a:r>
              <a:rPr lang="en-US" sz="1600" dirty="0"/>
              <a:t>Skin is </a:t>
            </a:r>
            <a:r>
              <a:rPr lang="en-US" sz="1600" dirty="0" smtClean="0"/>
              <a:t>warm </a:t>
            </a:r>
            <a:r>
              <a:rPr lang="en-US" sz="1600" dirty="0"/>
              <a:t>and </a:t>
            </a:r>
            <a:r>
              <a:rPr lang="en-US" sz="1600" dirty="0" smtClean="0"/>
              <a:t>moist</a:t>
            </a:r>
            <a:endParaRPr lang="en-US" sz="1600" dirty="0"/>
          </a:p>
          <a:p>
            <a:pPr algn="ctr"/>
            <a:r>
              <a:rPr lang="en-US" sz="1600" dirty="0" smtClean="0"/>
              <a:t> </a:t>
            </a:r>
            <a:r>
              <a:rPr lang="en-US" sz="1600" dirty="0"/>
              <a:t>mucous </a:t>
            </a:r>
            <a:r>
              <a:rPr lang="en-US" sz="1600" dirty="0" smtClean="0"/>
              <a:t>membrane is of normal color and hydration</a:t>
            </a:r>
            <a:endParaRPr lang="en-US" sz="1600" dirty="0"/>
          </a:p>
          <a:p>
            <a:pPr algn="ctr"/>
            <a:endParaRPr lang="en-US" sz="1600" b="1" dirty="0"/>
          </a:p>
        </p:txBody>
      </p:sp>
      <p:sp>
        <p:nvSpPr>
          <p:cNvPr id="52" name="TextBox 51"/>
          <p:cNvSpPr txBox="1"/>
          <p:nvPr/>
        </p:nvSpPr>
        <p:spPr>
          <a:xfrm>
            <a:off x="7705945" y="5484057"/>
            <a:ext cx="1717507" cy="2062103"/>
          </a:xfrm>
          <a:prstGeom prst="rect">
            <a:avLst/>
          </a:prstGeom>
          <a:noFill/>
        </p:spPr>
        <p:txBody>
          <a:bodyPr wrap="square" rtlCol="0">
            <a:spAutoFit/>
          </a:bodyPr>
          <a:lstStyle/>
          <a:p>
            <a:pPr algn="ctr"/>
            <a:r>
              <a:rPr lang="en-US" sz="1600" b="1" dirty="0" smtClean="0"/>
              <a:t>Endocrine</a:t>
            </a:r>
          </a:p>
          <a:p>
            <a:pPr algn="ctr"/>
            <a:r>
              <a:rPr lang="en-US" sz="1600" dirty="0" smtClean="0"/>
              <a:t>No excessive sweating</a:t>
            </a:r>
          </a:p>
          <a:p>
            <a:pPr algn="ctr"/>
            <a:r>
              <a:rPr lang="en-US" sz="1600" dirty="0" smtClean="0"/>
              <a:t>No tremors</a:t>
            </a:r>
          </a:p>
          <a:p>
            <a:pPr algn="ctr"/>
            <a:r>
              <a:rPr lang="en-US" sz="1600" dirty="0" smtClean="0"/>
              <a:t>No history of weight loss</a:t>
            </a:r>
          </a:p>
          <a:p>
            <a:pPr algn="ctr"/>
            <a:r>
              <a:rPr lang="en-US" sz="1600" dirty="0" smtClean="0"/>
              <a:t>No history of weight gain</a:t>
            </a:r>
            <a:endParaRPr lang="en-US" sz="1600" dirty="0"/>
          </a:p>
        </p:txBody>
      </p:sp>
      <p:sp>
        <p:nvSpPr>
          <p:cNvPr id="53" name="TextBox 52"/>
          <p:cNvSpPr txBox="1"/>
          <p:nvPr/>
        </p:nvSpPr>
        <p:spPr>
          <a:xfrm>
            <a:off x="9937672" y="5575600"/>
            <a:ext cx="2368382" cy="1815882"/>
          </a:xfrm>
          <a:prstGeom prst="rect">
            <a:avLst/>
          </a:prstGeom>
          <a:noFill/>
        </p:spPr>
        <p:txBody>
          <a:bodyPr wrap="square" rtlCol="0">
            <a:spAutoFit/>
          </a:bodyPr>
          <a:lstStyle/>
          <a:p>
            <a:pPr algn="ctr"/>
            <a:r>
              <a:rPr lang="en-US" sz="1600" b="1" dirty="0" smtClean="0"/>
              <a:t>Psychosocial</a:t>
            </a:r>
          </a:p>
          <a:p>
            <a:pPr algn="ctr"/>
            <a:r>
              <a:rPr lang="en-US" sz="1600" dirty="0" smtClean="0"/>
              <a:t>Patient understands</a:t>
            </a:r>
          </a:p>
          <a:p>
            <a:pPr algn="ctr"/>
            <a:r>
              <a:rPr lang="en-US" sz="1600" dirty="0" smtClean="0"/>
              <a:t>Why he is admitted and </a:t>
            </a:r>
          </a:p>
          <a:p>
            <a:pPr algn="ctr"/>
            <a:r>
              <a:rPr lang="en-US" sz="1600" dirty="0" smtClean="0"/>
              <a:t>Why he needs treatment</a:t>
            </a:r>
          </a:p>
          <a:p>
            <a:pPr algn="ctr"/>
            <a:r>
              <a:rPr lang="en-US" sz="1600" dirty="0" smtClean="0"/>
              <a:t>Patient has poor social support and does not like being around others</a:t>
            </a:r>
            <a:endParaRPr lang="en-US" sz="1600" dirty="0"/>
          </a:p>
        </p:txBody>
      </p:sp>
      <p:sp>
        <p:nvSpPr>
          <p:cNvPr id="54" name="TextBox 53"/>
          <p:cNvSpPr txBox="1"/>
          <p:nvPr/>
        </p:nvSpPr>
        <p:spPr>
          <a:xfrm>
            <a:off x="12594933" y="5481103"/>
            <a:ext cx="2433790" cy="1323439"/>
          </a:xfrm>
          <a:prstGeom prst="rect">
            <a:avLst/>
          </a:prstGeom>
          <a:noFill/>
        </p:spPr>
        <p:txBody>
          <a:bodyPr wrap="square" rtlCol="0">
            <a:spAutoFit/>
          </a:bodyPr>
          <a:lstStyle/>
          <a:p>
            <a:pPr algn="ctr"/>
            <a:r>
              <a:rPr lang="en-US" sz="1600" b="1" dirty="0" smtClean="0"/>
              <a:t>Musculoskeletal</a:t>
            </a:r>
          </a:p>
          <a:p>
            <a:pPr algn="ctr"/>
            <a:r>
              <a:rPr lang="en-US" sz="1600" dirty="0" smtClean="0"/>
              <a:t>Normal and equal </a:t>
            </a:r>
          </a:p>
          <a:p>
            <a:pPr algn="ctr"/>
            <a:r>
              <a:rPr lang="en-US" sz="1600" dirty="0" smtClean="0"/>
              <a:t>Strength in all </a:t>
            </a:r>
          </a:p>
          <a:p>
            <a:pPr algn="ctr"/>
            <a:r>
              <a:rPr lang="en-US" sz="1600" dirty="0" smtClean="0"/>
              <a:t>Modalities</a:t>
            </a:r>
          </a:p>
          <a:p>
            <a:pPr algn="ctr"/>
            <a:r>
              <a:rPr lang="en-US" sz="1600" dirty="0" smtClean="0"/>
              <a:t>Sensation is intact</a:t>
            </a:r>
            <a:endParaRPr lang="en-US" sz="1600" dirty="0"/>
          </a:p>
        </p:txBody>
      </p:sp>
      <p:sp>
        <p:nvSpPr>
          <p:cNvPr id="55" name="TextBox 54"/>
          <p:cNvSpPr txBox="1"/>
          <p:nvPr/>
        </p:nvSpPr>
        <p:spPr>
          <a:xfrm>
            <a:off x="1058570" y="736932"/>
            <a:ext cx="2987881" cy="1477328"/>
          </a:xfrm>
          <a:prstGeom prst="rect">
            <a:avLst/>
          </a:prstGeom>
          <a:noFill/>
        </p:spPr>
        <p:txBody>
          <a:bodyPr wrap="square" rtlCol="0">
            <a:spAutoFit/>
          </a:bodyPr>
          <a:lstStyle/>
          <a:p>
            <a:r>
              <a:rPr lang="en-US" sz="1600" b="1" dirty="0"/>
              <a:t>Priority Nursing Diagnosis #</a:t>
            </a:r>
            <a:r>
              <a:rPr lang="en-US" sz="1600" b="1" dirty="0" smtClean="0"/>
              <a:t>1</a:t>
            </a:r>
          </a:p>
          <a:p>
            <a:r>
              <a:rPr lang="en-US" sz="1600" dirty="0" smtClean="0"/>
              <a:t>Uremia as evidenced by low creatinine clearance and electrolyte derangements</a:t>
            </a:r>
            <a:endParaRPr lang="en-US" sz="1600" dirty="0"/>
          </a:p>
          <a:p>
            <a:endParaRPr lang="en-US" sz="1600" b="1" dirty="0"/>
          </a:p>
          <a:p>
            <a:pPr algn="ctr"/>
            <a:endParaRPr lang="en-US" sz="1000" b="1" dirty="0"/>
          </a:p>
        </p:txBody>
      </p:sp>
      <p:sp>
        <p:nvSpPr>
          <p:cNvPr id="56" name="TextBox 55"/>
          <p:cNvSpPr txBox="1"/>
          <p:nvPr/>
        </p:nvSpPr>
        <p:spPr>
          <a:xfrm>
            <a:off x="1130495" y="4699050"/>
            <a:ext cx="2646615" cy="2031325"/>
          </a:xfrm>
          <a:prstGeom prst="rect">
            <a:avLst/>
          </a:prstGeom>
          <a:noFill/>
        </p:spPr>
        <p:txBody>
          <a:bodyPr wrap="square" rtlCol="0">
            <a:spAutoFit/>
          </a:bodyPr>
          <a:lstStyle/>
          <a:p>
            <a:pPr algn="ctr"/>
            <a:r>
              <a:rPr lang="en-US" sz="1600" b="1" dirty="0"/>
              <a:t>Outcome Goal #1</a:t>
            </a:r>
          </a:p>
          <a:p>
            <a:r>
              <a:rPr lang="en-US" sz="1000" b="1" dirty="0"/>
              <a:t>(specific, measurable, achievable, realistic, time bound</a:t>
            </a:r>
            <a:r>
              <a:rPr lang="en-US" sz="1000" b="1" dirty="0" smtClean="0"/>
              <a:t>)</a:t>
            </a:r>
          </a:p>
          <a:p>
            <a:r>
              <a:rPr lang="en-US" sz="1600" dirty="0" smtClean="0"/>
              <a:t>At the end of my shift, patient will not be vomiting and will have normal electrolytes levels since patient will be on dialysis</a:t>
            </a:r>
            <a:endParaRPr lang="en-US" sz="1600" dirty="0"/>
          </a:p>
          <a:p>
            <a:endParaRPr lang="en-US" sz="1000" b="1" dirty="0"/>
          </a:p>
        </p:txBody>
      </p:sp>
      <p:sp>
        <p:nvSpPr>
          <p:cNvPr id="57" name="TextBox 56"/>
          <p:cNvSpPr txBox="1"/>
          <p:nvPr/>
        </p:nvSpPr>
        <p:spPr>
          <a:xfrm>
            <a:off x="6167336" y="6322979"/>
            <a:ext cx="184731" cy="610936"/>
          </a:xfrm>
          <a:prstGeom prst="rect">
            <a:avLst/>
          </a:prstGeom>
          <a:noFill/>
        </p:spPr>
        <p:txBody>
          <a:bodyPr wrap="none" rtlCol="0">
            <a:spAutoFit/>
          </a:bodyPr>
          <a:lstStyle/>
          <a:p>
            <a:endParaRPr lang="en-US"/>
          </a:p>
        </p:txBody>
      </p:sp>
      <p:sp>
        <p:nvSpPr>
          <p:cNvPr id="58" name="TextBox 57"/>
          <p:cNvSpPr txBox="1"/>
          <p:nvPr/>
        </p:nvSpPr>
        <p:spPr>
          <a:xfrm>
            <a:off x="4455268" y="7334655"/>
            <a:ext cx="184731" cy="610936"/>
          </a:xfrm>
          <a:prstGeom prst="rect">
            <a:avLst/>
          </a:prstGeom>
          <a:noFill/>
        </p:spPr>
        <p:txBody>
          <a:bodyPr wrap="none" rtlCol="0">
            <a:spAutoFit/>
          </a:bodyPr>
          <a:lstStyle/>
          <a:p>
            <a:endParaRPr lang="en-US" dirty="0"/>
          </a:p>
        </p:txBody>
      </p:sp>
      <p:sp>
        <p:nvSpPr>
          <p:cNvPr id="63" name="Rectangle 62"/>
          <p:cNvSpPr/>
          <p:nvPr/>
        </p:nvSpPr>
        <p:spPr>
          <a:xfrm>
            <a:off x="685803" y="8485138"/>
            <a:ext cx="3536002" cy="291530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p:cNvSpPr txBox="1"/>
          <p:nvPr/>
        </p:nvSpPr>
        <p:spPr>
          <a:xfrm>
            <a:off x="685803" y="8528340"/>
            <a:ext cx="3510116" cy="3046988"/>
          </a:xfrm>
          <a:prstGeom prst="rect">
            <a:avLst/>
          </a:prstGeom>
          <a:noFill/>
        </p:spPr>
        <p:txBody>
          <a:bodyPr wrap="square" rtlCol="0">
            <a:spAutoFit/>
          </a:bodyPr>
          <a:lstStyle/>
          <a:p>
            <a:r>
              <a:rPr lang="en-US" sz="1600" b="1" dirty="0"/>
              <a:t>Interventions #</a:t>
            </a:r>
            <a:r>
              <a:rPr lang="en-US" sz="1600" b="1" dirty="0" smtClean="0"/>
              <a:t>1</a:t>
            </a:r>
          </a:p>
          <a:p>
            <a:pPr marL="285750" indent="-285750">
              <a:buFont typeface="Wingdings" panose="05000000000000000000" pitchFamily="2" charset="2"/>
              <a:buChar char="Ø"/>
            </a:pPr>
            <a:r>
              <a:rPr lang="en-US" sz="1600" dirty="0" smtClean="0"/>
              <a:t>Monitor fluid intake to avoid overload</a:t>
            </a:r>
          </a:p>
          <a:p>
            <a:pPr marL="285750" indent="-285750">
              <a:buFont typeface="Wingdings" panose="05000000000000000000" pitchFamily="2" charset="2"/>
              <a:buChar char="Ø"/>
            </a:pPr>
            <a:r>
              <a:rPr lang="en-US" sz="1600" dirty="0" smtClean="0"/>
              <a:t>Stop potassium sparing diuretics </a:t>
            </a:r>
          </a:p>
          <a:p>
            <a:pPr marL="285750" indent="-285750">
              <a:buFont typeface="Wingdings" panose="05000000000000000000" pitchFamily="2" charset="2"/>
              <a:buChar char="Ø"/>
            </a:pPr>
            <a:r>
              <a:rPr lang="en-US" sz="1600" dirty="0" smtClean="0"/>
              <a:t>Perform urinalysis every 8 hours</a:t>
            </a:r>
          </a:p>
          <a:p>
            <a:pPr marL="285750" indent="-285750">
              <a:buFont typeface="Wingdings" panose="05000000000000000000" pitchFamily="2" charset="2"/>
              <a:buChar char="Ø"/>
            </a:pPr>
            <a:r>
              <a:rPr lang="en-US" sz="1600" dirty="0" smtClean="0"/>
              <a:t>Measure GFR every 8 hours</a:t>
            </a:r>
          </a:p>
          <a:p>
            <a:pPr marL="285750" indent="-285750">
              <a:buFont typeface="Wingdings" panose="05000000000000000000" pitchFamily="2" charset="2"/>
              <a:buChar char="Ø"/>
            </a:pPr>
            <a:r>
              <a:rPr lang="en-US" sz="1600" dirty="0" smtClean="0"/>
              <a:t>Ensure nurses are nearby to talk and attend to the patient</a:t>
            </a:r>
          </a:p>
          <a:p>
            <a:pPr marL="285750" indent="-285750">
              <a:buFont typeface="Wingdings" panose="05000000000000000000" pitchFamily="2" charset="2"/>
              <a:buChar char="Ø"/>
            </a:pPr>
            <a:r>
              <a:rPr lang="en-US" sz="1600" dirty="0" smtClean="0"/>
              <a:t>Nephrologist consult</a:t>
            </a:r>
          </a:p>
          <a:p>
            <a:pPr marL="285750" indent="-285750">
              <a:buFont typeface="Wingdings" panose="05000000000000000000" pitchFamily="2" charset="2"/>
              <a:buChar char="Ø"/>
            </a:pPr>
            <a:r>
              <a:rPr lang="en-US" sz="1600" dirty="0" smtClean="0"/>
              <a:t>Monitor blood pressure</a:t>
            </a:r>
          </a:p>
          <a:p>
            <a:pPr marL="285750" indent="-285750">
              <a:buFont typeface="Wingdings" panose="05000000000000000000" pitchFamily="2" charset="2"/>
              <a:buChar char="Ø"/>
            </a:pPr>
            <a:endParaRPr lang="en-US" sz="1600" dirty="0"/>
          </a:p>
          <a:p>
            <a:endParaRPr lang="en-US" sz="1600" b="1" dirty="0"/>
          </a:p>
        </p:txBody>
      </p:sp>
      <p:sp>
        <p:nvSpPr>
          <p:cNvPr id="65" name="Rectangle 64"/>
          <p:cNvSpPr/>
          <p:nvPr/>
        </p:nvSpPr>
        <p:spPr>
          <a:xfrm>
            <a:off x="4781409" y="8529706"/>
            <a:ext cx="4771016" cy="28707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10136222" y="8529706"/>
            <a:ext cx="4917422" cy="28707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4830224" y="8531832"/>
            <a:ext cx="4673395" cy="1231106"/>
          </a:xfrm>
          <a:prstGeom prst="rect">
            <a:avLst/>
          </a:prstGeom>
          <a:noFill/>
        </p:spPr>
        <p:txBody>
          <a:bodyPr wrap="none" rtlCol="0">
            <a:spAutoFit/>
          </a:bodyPr>
          <a:lstStyle/>
          <a:p>
            <a:pPr algn="ctr"/>
            <a:r>
              <a:rPr lang="en-US" sz="1600" b="1" dirty="0"/>
              <a:t>Evaluation #1</a:t>
            </a:r>
          </a:p>
          <a:p>
            <a:r>
              <a:rPr lang="en-US" sz="1000" b="1" dirty="0"/>
              <a:t>(start with “goal met” or “goal not met</a:t>
            </a:r>
            <a:r>
              <a:rPr lang="en-US" sz="1000" b="1" dirty="0" smtClean="0"/>
              <a:t>”)</a:t>
            </a:r>
          </a:p>
          <a:p>
            <a:r>
              <a:rPr lang="en-US" sz="1600" dirty="0" smtClean="0"/>
              <a:t>At the end of my shift, the goal was</a:t>
            </a:r>
          </a:p>
          <a:p>
            <a:r>
              <a:rPr lang="en-US" sz="1600" dirty="0" smtClean="0"/>
              <a:t> met since the patient was no longer vomiting and the</a:t>
            </a:r>
          </a:p>
          <a:p>
            <a:r>
              <a:rPr lang="en-US" sz="1600" dirty="0" smtClean="0"/>
              <a:t>Urinary pH had normalized</a:t>
            </a:r>
            <a:endParaRPr lang="en-US" sz="1600" dirty="0"/>
          </a:p>
        </p:txBody>
      </p:sp>
      <p:sp>
        <p:nvSpPr>
          <p:cNvPr id="68" name="TextBox 67"/>
          <p:cNvSpPr txBox="1"/>
          <p:nvPr/>
        </p:nvSpPr>
        <p:spPr>
          <a:xfrm>
            <a:off x="10150006" y="8527148"/>
            <a:ext cx="4878717" cy="1815882"/>
          </a:xfrm>
          <a:prstGeom prst="rect">
            <a:avLst/>
          </a:prstGeom>
          <a:noFill/>
        </p:spPr>
        <p:txBody>
          <a:bodyPr wrap="square" rtlCol="0">
            <a:spAutoFit/>
          </a:bodyPr>
          <a:lstStyle/>
          <a:p>
            <a:pPr algn="ctr"/>
            <a:r>
              <a:rPr lang="en-US" sz="1600" b="1" dirty="0"/>
              <a:t>Evaluation #</a:t>
            </a:r>
            <a:r>
              <a:rPr lang="en-US" sz="1600" b="1" dirty="0" smtClean="0"/>
              <a:t>2</a:t>
            </a:r>
          </a:p>
          <a:p>
            <a:pPr algn="ctr"/>
            <a:r>
              <a:rPr lang="en-US" sz="1600" dirty="0" smtClean="0"/>
              <a:t>At the end of my shift, the goal was met because patient made contact with the rest of the family and also committed to take the medications</a:t>
            </a:r>
            <a:endParaRPr lang="en-US" sz="1600" dirty="0"/>
          </a:p>
          <a:p>
            <a:pPr algn="ctr"/>
            <a:endParaRPr lang="en-US" sz="1600" b="1" dirty="0"/>
          </a:p>
          <a:p>
            <a:endParaRPr lang="en-US" sz="1600" b="1" dirty="0"/>
          </a:p>
          <a:p>
            <a:endParaRPr lang="en-US" sz="1600" b="1" dirty="0"/>
          </a:p>
        </p:txBody>
      </p:sp>
      <p:sp>
        <p:nvSpPr>
          <p:cNvPr id="70" name="TextBox 69"/>
          <p:cNvSpPr txBox="1"/>
          <p:nvPr/>
        </p:nvSpPr>
        <p:spPr>
          <a:xfrm>
            <a:off x="15381754" y="8496510"/>
            <a:ext cx="3728325" cy="2800767"/>
          </a:xfrm>
          <a:prstGeom prst="rect">
            <a:avLst/>
          </a:prstGeom>
          <a:noFill/>
        </p:spPr>
        <p:txBody>
          <a:bodyPr wrap="square" rtlCol="0">
            <a:spAutoFit/>
          </a:bodyPr>
          <a:lstStyle/>
          <a:p>
            <a:pPr algn="ctr"/>
            <a:r>
              <a:rPr lang="en-US" sz="1600" b="1" dirty="0"/>
              <a:t>Interventions #</a:t>
            </a:r>
            <a:r>
              <a:rPr lang="en-US" sz="1600" b="1" dirty="0" smtClean="0"/>
              <a:t>2</a:t>
            </a:r>
          </a:p>
          <a:p>
            <a:pPr marL="285750" indent="-285750" algn="ctr">
              <a:buFont typeface="Wingdings" panose="05000000000000000000" pitchFamily="2" charset="2"/>
              <a:buChar char="§"/>
            </a:pPr>
            <a:r>
              <a:rPr lang="en-US" sz="1600" dirty="0" smtClean="0"/>
              <a:t>Help the patient reach his family through making the calls or providing a means for it</a:t>
            </a:r>
          </a:p>
          <a:p>
            <a:pPr marL="285750" indent="-285750" algn="ctr">
              <a:buFont typeface="Wingdings" panose="05000000000000000000" pitchFamily="2" charset="2"/>
              <a:buChar char="§"/>
            </a:pPr>
            <a:r>
              <a:rPr lang="en-US" sz="1600" dirty="0" smtClean="0"/>
              <a:t>Provide education to the patient to help him understand the need to take medication</a:t>
            </a:r>
            <a:endParaRPr lang="en-US" sz="1600" dirty="0"/>
          </a:p>
          <a:p>
            <a:pPr algn="ctr"/>
            <a:endParaRPr lang="en-US" sz="1600" b="1" dirty="0"/>
          </a:p>
          <a:p>
            <a:endParaRPr lang="en-US" sz="1600" dirty="0"/>
          </a:p>
          <a:p>
            <a:endParaRPr lang="en-US" sz="1600" b="1" dirty="0"/>
          </a:p>
          <a:p>
            <a:endParaRPr lang="en-US" sz="1600" b="1" dirty="0"/>
          </a:p>
        </p:txBody>
      </p:sp>
      <p:sp>
        <p:nvSpPr>
          <p:cNvPr id="71" name="TextBox 70"/>
          <p:cNvSpPr txBox="1"/>
          <p:nvPr/>
        </p:nvSpPr>
        <p:spPr>
          <a:xfrm>
            <a:off x="16122129" y="4678630"/>
            <a:ext cx="2780234" cy="2308324"/>
          </a:xfrm>
          <a:prstGeom prst="rect">
            <a:avLst/>
          </a:prstGeom>
          <a:noFill/>
        </p:spPr>
        <p:txBody>
          <a:bodyPr wrap="square" rtlCol="0">
            <a:spAutoFit/>
          </a:bodyPr>
          <a:lstStyle/>
          <a:p>
            <a:pPr algn="ctr"/>
            <a:r>
              <a:rPr lang="en-US" sz="1600" b="1" dirty="0"/>
              <a:t>Outcome / Goal #</a:t>
            </a:r>
            <a:r>
              <a:rPr lang="en-US" sz="1600" b="1" dirty="0" smtClean="0"/>
              <a:t>2</a:t>
            </a:r>
          </a:p>
          <a:p>
            <a:pPr algn="ctr"/>
            <a:r>
              <a:rPr lang="en-US" sz="1600" dirty="0" smtClean="0"/>
              <a:t>At the end of my shift, I </a:t>
            </a:r>
          </a:p>
          <a:p>
            <a:pPr algn="ctr"/>
            <a:r>
              <a:rPr lang="en-US" sz="1600" dirty="0" smtClean="0"/>
              <a:t>Will have encouraged the patient to call other family members so that they can support him. The patient will understand the need to take medication</a:t>
            </a:r>
            <a:endParaRPr lang="en-US" sz="1600" dirty="0"/>
          </a:p>
          <a:p>
            <a:endParaRPr lang="en-US" sz="1600" b="1" dirty="0"/>
          </a:p>
        </p:txBody>
      </p:sp>
      <p:sp>
        <p:nvSpPr>
          <p:cNvPr id="72" name="TextBox 71"/>
          <p:cNvSpPr txBox="1"/>
          <p:nvPr/>
        </p:nvSpPr>
        <p:spPr>
          <a:xfrm>
            <a:off x="16122129" y="736932"/>
            <a:ext cx="3031024" cy="1323439"/>
          </a:xfrm>
          <a:prstGeom prst="rect">
            <a:avLst/>
          </a:prstGeom>
          <a:noFill/>
        </p:spPr>
        <p:txBody>
          <a:bodyPr wrap="square" rtlCol="0">
            <a:spAutoFit/>
          </a:bodyPr>
          <a:lstStyle/>
          <a:p>
            <a:r>
              <a:rPr lang="en-US" sz="1600" b="1" dirty="0"/>
              <a:t>Priority Nursing Diagnosis #</a:t>
            </a:r>
            <a:r>
              <a:rPr lang="en-US" sz="1600" b="1" dirty="0" smtClean="0"/>
              <a:t>2</a:t>
            </a:r>
          </a:p>
          <a:p>
            <a:r>
              <a:rPr lang="en-US" sz="1600" dirty="0" smtClean="0"/>
              <a:t>There is poor adherence to </a:t>
            </a:r>
            <a:r>
              <a:rPr lang="en-US" sz="1600" dirty="0" err="1" smtClean="0"/>
              <a:t>antihypertensives</a:t>
            </a:r>
            <a:r>
              <a:rPr lang="en-US" sz="1600" dirty="0" smtClean="0"/>
              <a:t> coupled with poor social support</a:t>
            </a:r>
            <a:endParaRPr lang="en-US" sz="1600" dirty="0"/>
          </a:p>
          <a:p>
            <a:endParaRPr lang="en-US" sz="1600" b="1" dirty="0"/>
          </a:p>
        </p:txBody>
      </p:sp>
      <p:sp>
        <p:nvSpPr>
          <p:cNvPr id="73" name="TextBox 72"/>
          <p:cNvSpPr txBox="1"/>
          <p:nvPr/>
        </p:nvSpPr>
        <p:spPr>
          <a:xfrm>
            <a:off x="1588359" y="12478807"/>
            <a:ext cx="1743705" cy="1569660"/>
          </a:xfrm>
          <a:prstGeom prst="rect">
            <a:avLst/>
          </a:prstGeom>
          <a:noFill/>
        </p:spPr>
        <p:txBody>
          <a:bodyPr wrap="square" rtlCol="0">
            <a:spAutoFit/>
          </a:bodyPr>
          <a:lstStyle/>
          <a:p>
            <a:pPr algn="ctr"/>
            <a:r>
              <a:rPr lang="en-US" sz="1600" b="1" dirty="0"/>
              <a:t>“Risk for” </a:t>
            </a:r>
            <a:r>
              <a:rPr lang="en-US" sz="1600" b="1" dirty="0" smtClean="0"/>
              <a:t>Diagnosis</a:t>
            </a:r>
          </a:p>
          <a:p>
            <a:pPr algn="ctr"/>
            <a:r>
              <a:rPr lang="en-US" sz="1600" dirty="0" smtClean="0"/>
              <a:t>Patient is at risk</a:t>
            </a:r>
          </a:p>
          <a:p>
            <a:pPr algn="ctr"/>
            <a:r>
              <a:rPr lang="en-US" sz="1600" dirty="0" smtClean="0"/>
              <a:t>For end stage renal failure</a:t>
            </a:r>
          </a:p>
          <a:p>
            <a:pPr algn="ctr"/>
            <a:endParaRPr lang="en-US" sz="1600" b="1" dirty="0"/>
          </a:p>
        </p:txBody>
      </p:sp>
      <p:sp>
        <p:nvSpPr>
          <p:cNvPr id="74" name="TextBox 73"/>
          <p:cNvSpPr txBox="1"/>
          <p:nvPr/>
        </p:nvSpPr>
        <p:spPr>
          <a:xfrm>
            <a:off x="5153591" y="12715410"/>
            <a:ext cx="2756422" cy="1569660"/>
          </a:xfrm>
          <a:prstGeom prst="rect">
            <a:avLst/>
          </a:prstGeom>
          <a:noFill/>
        </p:spPr>
        <p:txBody>
          <a:bodyPr wrap="square" rtlCol="0">
            <a:spAutoFit/>
          </a:bodyPr>
          <a:lstStyle/>
          <a:p>
            <a:pPr algn="ctr"/>
            <a:r>
              <a:rPr lang="en-US" sz="1600" b="1" dirty="0"/>
              <a:t>“Risk For” </a:t>
            </a:r>
            <a:r>
              <a:rPr lang="en-US" sz="1600" b="1" dirty="0" smtClean="0"/>
              <a:t>goal</a:t>
            </a:r>
          </a:p>
          <a:p>
            <a:pPr algn="ctr"/>
            <a:r>
              <a:rPr lang="en-US" sz="1600" dirty="0" smtClean="0"/>
              <a:t>At the end of my shift, patient will not be at risk for end stage renal failure because he will be on dialysis</a:t>
            </a:r>
            <a:endParaRPr lang="en-US" sz="1600" dirty="0"/>
          </a:p>
          <a:p>
            <a:endParaRPr lang="en-US" sz="1600" b="1" dirty="0"/>
          </a:p>
        </p:txBody>
      </p:sp>
      <p:sp>
        <p:nvSpPr>
          <p:cNvPr id="75" name="Rectangle 74"/>
          <p:cNvSpPr/>
          <p:nvPr/>
        </p:nvSpPr>
        <p:spPr>
          <a:xfrm>
            <a:off x="8799754" y="11846043"/>
            <a:ext cx="4964288" cy="307693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8863615" y="11907322"/>
            <a:ext cx="4836565" cy="2308324"/>
          </a:xfrm>
          <a:prstGeom prst="rect">
            <a:avLst/>
          </a:prstGeom>
          <a:noFill/>
        </p:spPr>
        <p:txBody>
          <a:bodyPr wrap="square" rtlCol="0">
            <a:spAutoFit/>
          </a:bodyPr>
          <a:lstStyle/>
          <a:p>
            <a:pPr algn="ctr"/>
            <a:r>
              <a:rPr lang="en-US" sz="1600" b="1" dirty="0"/>
              <a:t>“Risk For” </a:t>
            </a:r>
            <a:r>
              <a:rPr lang="en-US" sz="1600" b="1" dirty="0" smtClean="0"/>
              <a:t>Interventions</a:t>
            </a:r>
          </a:p>
          <a:p>
            <a:pPr marL="285750" indent="-285750" algn="ctr">
              <a:buFont typeface="Wingdings" panose="05000000000000000000" pitchFamily="2" charset="2"/>
              <a:buChar char="q"/>
            </a:pPr>
            <a:r>
              <a:rPr lang="en-US" sz="1600" dirty="0" smtClean="0"/>
              <a:t>Ensure dialysis is working</a:t>
            </a:r>
          </a:p>
          <a:p>
            <a:pPr marL="285750" indent="-285750" algn="ctr">
              <a:buFont typeface="Wingdings" panose="05000000000000000000" pitchFamily="2" charset="2"/>
              <a:buChar char="q"/>
            </a:pPr>
            <a:r>
              <a:rPr lang="en-US" sz="1600" dirty="0" smtClean="0"/>
              <a:t>Monitor fluids closely</a:t>
            </a:r>
          </a:p>
          <a:p>
            <a:pPr marL="285750" indent="-285750" algn="ctr">
              <a:buFont typeface="Wingdings" panose="05000000000000000000" pitchFamily="2" charset="2"/>
              <a:buChar char="q"/>
            </a:pPr>
            <a:r>
              <a:rPr lang="en-US" sz="1600" dirty="0" smtClean="0"/>
              <a:t>Monitor the vital signs</a:t>
            </a:r>
          </a:p>
          <a:p>
            <a:pPr marL="285750" indent="-285750" algn="ctr">
              <a:buFont typeface="Wingdings" panose="05000000000000000000" pitchFamily="2" charset="2"/>
              <a:buChar char="q"/>
            </a:pPr>
            <a:r>
              <a:rPr lang="en-US" sz="1600" dirty="0" smtClean="0"/>
              <a:t>Monitor GFR</a:t>
            </a:r>
          </a:p>
          <a:p>
            <a:pPr marL="285750" indent="-285750" algn="ctr">
              <a:buFont typeface="Wingdings" panose="05000000000000000000" pitchFamily="2" charset="2"/>
              <a:buChar char="q"/>
            </a:pPr>
            <a:r>
              <a:rPr lang="en-US" sz="1600" dirty="0" smtClean="0"/>
              <a:t>Take measures to avoid dialysis associated complications and infections like hepatitis</a:t>
            </a:r>
            <a:endParaRPr lang="en-US" sz="1600" dirty="0"/>
          </a:p>
          <a:p>
            <a:endParaRPr lang="en-US" sz="1600" b="1" dirty="0"/>
          </a:p>
          <a:p>
            <a:pPr marL="285750" indent="-285750">
              <a:buFont typeface="Arial" panose="020B0604020202020204" pitchFamily="34" charset="0"/>
              <a:buChar char="•"/>
            </a:pPr>
            <a:endParaRPr lang="en-US" sz="1600" dirty="0"/>
          </a:p>
        </p:txBody>
      </p:sp>
      <p:sp>
        <p:nvSpPr>
          <p:cNvPr id="77" name="Rectangle 76"/>
          <p:cNvSpPr/>
          <p:nvPr/>
        </p:nvSpPr>
        <p:spPr>
          <a:xfrm>
            <a:off x="14345068" y="11846043"/>
            <a:ext cx="4808085" cy="30769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p:cNvSpPr txBox="1"/>
          <p:nvPr/>
        </p:nvSpPr>
        <p:spPr>
          <a:xfrm>
            <a:off x="14345068" y="11865144"/>
            <a:ext cx="4808085" cy="1569660"/>
          </a:xfrm>
          <a:prstGeom prst="rect">
            <a:avLst/>
          </a:prstGeom>
          <a:noFill/>
        </p:spPr>
        <p:txBody>
          <a:bodyPr wrap="square" rtlCol="0">
            <a:spAutoFit/>
          </a:bodyPr>
          <a:lstStyle/>
          <a:p>
            <a:pPr algn="ctr"/>
            <a:r>
              <a:rPr lang="en-US" sz="1600" b="1" dirty="0"/>
              <a:t>“Risk For” </a:t>
            </a:r>
            <a:r>
              <a:rPr lang="en-US" sz="1600" b="1" dirty="0" smtClean="0"/>
              <a:t>Evaluation</a:t>
            </a:r>
          </a:p>
          <a:p>
            <a:pPr algn="ctr"/>
            <a:r>
              <a:rPr lang="en-US" sz="1600" dirty="0" smtClean="0"/>
              <a:t>This goal was met at the end of my shift since the patient’s electrolytes had normalized</a:t>
            </a:r>
            <a:endParaRPr lang="en-US" sz="1600" dirty="0"/>
          </a:p>
          <a:p>
            <a:endParaRPr lang="en-US" sz="1600" b="1" dirty="0"/>
          </a:p>
          <a:p>
            <a:endParaRPr lang="en-US" sz="1600" b="1" dirty="0"/>
          </a:p>
          <a:p>
            <a:endParaRPr lang="en-US" sz="1600" dirty="0"/>
          </a:p>
        </p:txBody>
      </p:sp>
      <p:sp>
        <p:nvSpPr>
          <p:cNvPr id="80" name="TextBox 79"/>
          <p:cNvSpPr txBox="1"/>
          <p:nvPr/>
        </p:nvSpPr>
        <p:spPr>
          <a:xfrm>
            <a:off x="2042160" y="6614160"/>
            <a:ext cx="184731" cy="610936"/>
          </a:xfrm>
          <a:prstGeom prst="rect">
            <a:avLst/>
          </a:prstGeom>
          <a:noFill/>
        </p:spPr>
        <p:txBody>
          <a:bodyPr wrap="none" rtlCol="0">
            <a:spAutoFit/>
          </a:bodyPr>
          <a:lstStyle/>
          <a:p>
            <a:endParaRPr lang="en-US" dirty="0"/>
          </a:p>
        </p:txBody>
      </p:sp>
      <p:sp>
        <p:nvSpPr>
          <p:cNvPr id="82" name="TextBox 81"/>
          <p:cNvSpPr txBox="1"/>
          <p:nvPr/>
        </p:nvSpPr>
        <p:spPr>
          <a:xfrm>
            <a:off x="2560320" y="14020800"/>
            <a:ext cx="184731" cy="610936"/>
          </a:xfrm>
          <a:prstGeom prst="rect">
            <a:avLst/>
          </a:prstGeom>
          <a:noFill/>
        </p:spPr>
        <p:txBody>
          <a:bodyPr wrap="none" rtlCol="0">
            <a:spAutoFit/>
          </a:bodyPr>
          <a:lstStyle/>
          <a:p>
            <a:endParaRPr lang="en-US" dirty="0"/>
          </a:p>
        </p:txBody>
      </p:sp>
      <p:sp>
        <p:nvSpPr>
          <p:cNvPr id="2" name="TextBox 1"/>
          <p:cNvSpPr txBox="1"/>
          <p:nvPr/>
        </p:nvSpPr>
        <p:spPr>
          <a:xfrm>
            <a:off x="8927477" y="297317"/>
            <a:ext cx="2127082" cy="338554"/>
          </a:xfrm>
          <a:prstGeom prst="rect">
            <a:avLst/>
          </a:prstGeom>
          <a:noFill/>
        </p:spPr>
        <p:txBody>
          <a:bodyPr wrap="square" rtlCol="0">
            <a:spAutoFit/>
          </a:bodyPr>
          <a:lstStyle/>
          <a:p>
            <a:pPr algn="ctr"/>
            <a:r>
              <a:rPr lang="en-US" sz="1600" b="1" dirty="0"/>
              <a:t>Objective Signs</a:t>
            </a:r>
          </a:p>
        </p:txBody>
      </p:sp>
    </p:spTree>
    <p:extLst>
      <p:ext uri="{BB962C8B-B14F-4D97-AF65-F5344CB8AC3E}">
        <p14:creationId xmlns:p14="http://schemas.microsoft.com/office/powerpoint/2010/main" val="1483696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EE86A9BE-7E10-1443-BE51-CA7022BD8FEC}"/>
              </a:ext>
            </a:extLst>
          </p:cNvPr>
          <p:cNvGraphicFramePr>
            <a:graphicFrameLocks noGrp="1"/>
          </p:cNvGraphicFramePr>
          <p:nvPr>
            <p:extLst>
              <p:ext uri="{D42A27DB-BD31-4B8C-83A1-F6EECF244321}">
                <p14:modId xmlns:p14="http://schemas.microsoft.com/office/powerpoint/2010/main" val="1966599921"/>
              </p:ext>
            </p:extLst>
          </p:nvPr>
        </p:nvGraphicFramePr>
        <p:xfrm>
          <a:off x="1617782" y="1195754"/>
          <a:ext cx="17338432" cy="6062576"/>
        </p:xfrm>
        <a:graphic>
          <a:graphicData uri="http://schemas.openxmlformats.org/drawingml/2006/table">
            <a:tbl>
              <a:tblPr firstRow="1" bandRow="1">
                <a:tableStyleId>{5C22544A-7EE6-4342-B048-85BDC9FD1C3A}</a:tableStyleId>
              </a:tblPr>
              <a:tblGrid>
                <a:gridCol w="2382718">
                  <a:extLst>
                    <a:ext uri="{9D8B030D-6E8A-4147-A177-3AD203B41FA5}">
                      <a16:colId xmlns:a16="http://schemas.microsoft.com/office/drawing/2014/main" xmlns="" val="20000"/>
                    </a:ext>
                  </a:extLst>
                </a:gridCol>
                <a:gridCol w="4343400">
                  <a:extLst>
                    <a:ext uri="{9D8B030D-6E8A-4147-A177-3AD203B41FA5}">
                      <a16:colId xmlns:a16="http://schemas.microsoft.com/office/drawing/2014/main" xmlns="" val="20001"/>
                    </a:ext>
                  </a:extLst>
                </a:gridCol>
                <a:gridCol w="4335780">
                  <a:extLst>
                    <a:ext uri="{9D8B030D-6E8A-4147-A177-3AD203B41FA5}">
                      <a16:colId xmlns:a16="http://schemas.microsoft.com/office/drawing/2014/main" xmlns="" val="20002"/>
                    </a:ext>
                  </a:extLst>
                </a:gridCol>
                <a:gridCol w="6276534">
                  <a:extLst>
                    <a:ext uri="{9D8B030D-6E8A-4147-A177-3AD203B41FA5}">
                      <a16:colId xmlns:a16="http://schemas.microsoft.com/office/drawing/2014/main" xmlns="" val="20003"/>
                    </a:ext>
                  </a:extLst>
                </a:gridCol>
              </a:tblGrid>
              <a:tr h="843111">
                <a:tc>
                  <a:txBody>
                    <a:bodyPr/>
                    <a:lstStyle/>
                    <a:p>
                      <a:pPr algn="ctr"/>
                      <a:r>
                        <a:rPr lang="en-US" sz="1200" dirty="0">
                          <a:latin typeface="Times New Roman" pitchFamily="18" charset="0"/>
                          <a:cs typeface="Times New Roman" pitchFamily="18" charset="0"/>
                        </a:rPr>
                        <a:t>Medication Name, Dose,</a:t>
                      </a:r>
                      <a:r>
                        <a:rPr lang="en-US" sz="1200" baseline="0" dirty="0">
                          <a:latin typeface="Times New Roman" pitchFamily="18" charset="0"/>
                          <a:cs typeface="Times New Roman" pitchFamily="18" charset="0"/>
                        </a:rPr>
                        <a:t> Route, Freq</a:t>
                      </a:r>
                      <a:r>
                        <a:rPr lang="en-US" sz="1200" dirty="0">
                          <a:latin typeface="Times New Roman" pitchFamily="18" charset="0"/>
                          <a:cs typeface="Times New Roman" pitchFamily="18" charset="0"/>
                        </a:rPr>
                        <a:t> &amp; APA Citation</a:t>
                      </a:r>
                    </a:p>
                  </a:txBody>
                  <a:tcPr/>
                </a:tc>
                <a:tc>
                  <a:txBody>
                    <a:bodyPr/>
                    <a:lstStyle/>
                    <a:p>
                      <a:pPr algn="ctr"/>
                      <a:r>
                        <a:rPr lang="en-US" sz="1200" dirty="0">
                          <a:latin typeface="Times New Roman" pitchFamily="18" charset="0"/>
                          <a:cs typeface="Times New Roman" pitchFamily="18" charset="0"/>
                        </a:rPr>
                        <a:t>Why Pt is Taking the Drug and </a:t>
                      </a:r>
                    </a:p>
                    <a:p>
                      <a:pPr algn="ctr"/>
                      <a:r>
                        <a:rPr lang="en-US" sz="1200" dirty="0">
                          <a:latin typeface="Times New Roman" pitchFamily="18" charset="0"/>
                          <a:cs typeface="Times New Roman" pitchFamily="18" charset="0"/>
                        </a:rPr>
                        <a:t>Method of Action</a:t>
                      </a:r>
                    </a:p>
                  </a:txBody>
                  <a:tcPr/>
                </a:tc>
                <a:tc>
                  <a:txBody>
                    <a:bodyPr/>
                    <a:lstStyle/>
                    <a:p>
                      <a:pPr algn="ctr"/>
                      <a:r>
                        <a:rPr lang="en-US" sz="1200" dirty="0">
                          <a:latin typeface="Times New Roman" pitchFamily="18" charset="0"/>
                          <a:cs typeface="Times New Roman" pitchFamily="18" charset="0"/>
                        </a:rPr>
                        <a:t>Side Effects</a:t>
                      </a:r>
                    </a:p>
                  </a:txBody>
                  <a:tcPr/>
                </a:tc>
                <a:tc>
                  <a:txBody>
                    <a:bodyPr/>
                    <a:lstStyle/>
                    <a:p>
                      <a:pPr algn="ctr"/>
                      <a:r>
                        <a:rPr lang="en-US" sz="1200" dirty="0">
                          <a:latin typeface="Times New Roman" pitchFamily="18" charset="0"/>
                          <a:cs typeface="Times New Roman" pitchFamily="18" charset="0"/>
                        </a:rPr>
                        <a:t>Nursing Considerations</a:t>
                      </a:r>
                    </a:p>
                  </a:txBody>
                  <a:tcPr/>
                </a:tc>
                <a:extLst>
                  <a:ext uri="{0D108BD9-81ED-4DB2-BD59-A6C34878D82A}">
                    <a16:rowId xmlns:a16="http://schemas.microsoft.com/office/drawing/2014/main" xmlns="" val="10000"/>
                  </a:ext>
                </a:extLst>
              </a:tr>
              <a:tr h="1045985">
                <a:tc>
                  <a:txBody>
                    <a:bodyPr/>
                    <a:lstStyle/>
                    <a:p>
                      <a:pPr>
                        <a:lnSpc>
                          <a:spcPct val="200000"/>
                        </a:lnSpc>
                      </a:pPr>
                      <a:r>
                        <a:rPr lang="en-US" sz="1200" dirty="0" smtClean="0">
                          <a:latin typeface="Times New Roman" pitchFamily="18" charset="0"/>
                          <a:cs typeface="Times New Roman" pitchFamily="18" charset="0"/>
                        </a:rPr>
                        <a:t>Ondansetron IV 2 mg per ml</a:t>
                      </a:r>
                      <a:r>
                        <a:rPr lang="en-US" sz="1200" baseline="0" dirty="0" smtClean="0">
                          <a:latin typeface="Times New Roman" pitchFamily="18" charset="0"/>
                          <a:cs typeface="Times New Roman" pitchFamily="18" charset="0"/>
                        </a:rPr>
                        <a:t> per 24 h</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To manage vomiting</a:t>
                      </a:r>
                    </a:p>
                    <a:p>
                      <a:pPr>
                        <a:lnSpc>
                          <a:spcPct val="200000"/>
                        </a:lnSpc>
                      </a:pPr>
                      <a:r>
                        <a:rPr lang="en-US" sz="1200" dirty="0" smtClean="0">
                          <a:latin typeface="Times New Roman" pitchFamily="18" charset="0"/>
                          <a:cs typeface="Times New Roman" pitchFamily="18" charset="0"/>
                        </a:rPr>
                        <a:t>5 HT3 receptor antagonist</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Headache </a:t>
                      </a:r>
                    </a:p>
                    <a:p>
                      <a:pPr>
                        <a:lnSpc>
                          <a:spcPct val="200000"/>
                        </a:lnSpc>
                      </a:pPr>
                      <a:r>
                        <a:rPr lang="en-US" sz="1200" dirty="0" smtClean="0">
                          <a:latin typeface="Times New Roman" pitchFamily="18" charset="0"/>
                          <a:cs typeface="Times New Roman" pitchFamily="18" charset="0"/>
                        </a:rPr>
                        <a:t>Easy fatigability</a:t>
                      </a:r>
                      <a:endParaRPr lang="en-US" sz="1200" dirty="0">
                        <a:latin typeface="Times New Roman" pitchFamily="18" charset="0"/>
                        <a:cs typeface="Times New Roman" pitchFamily="18" charset="0"/>
                      </a:endParaRPr>
                    </a:p>
                  </a:txBody>
                  <a:tcPr/>
                </a:tc>
                <a:tc>
                  <a:txBody>
                    <a:bodyPr/>
                    <a:lstStyle/>
                    <a:p>
                      <a:pPr>
                        <a:lnSpc>
                          <a:spcPct val="200000"/>
                        </a:lnSpc>
                      </a:pPr>
                      <a:r>
                        <a:rPr lang="en-US" sz="1200" baseline="0" dirty="0" smtClean="0">
                          <a:latin typeface="Times New Roman" pitchFamily="18" charset="0"/>
                          <a:cs typeface="Times New Roman" pitchFamily="18" charset="0"/>
                        </a:rPr>
                        <a:t>Be on the look out for hypoxia and heart complications</a:t>
                      </a:r>
                      <a:endParaRPr lang="en-US" sz="1200" baseline="0" dirty="0">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1045985">
                <a:tc>
                  <a:txBody>
                    <a:bodyPr/>
                    <a:lstStyle/>
                    <a:p>
                      <a:pPr>
                        <a:lnSpc>
                          <a:spcPct val="200000"/>
                        </a:lnSpc>
                      </a:pPr>
                      <a:r>
                        <a:rPr lang="en-US" sz="1200" dirty="0" smtClean="0">
                          <a:latin typeface="Times New Roman" pitchFamily="18" charset="0"/>
                          <a:cs typeface="Times New Roman" pitchFamily="18" charset="0"/>
                        </a:rPr>
                        <a:t>Ferrous gluconate 8 mg oral every</a:t>
                      </a:r>
                      <a:r>
                        <a:rPr lang="en-US" sz="1200" baseline="0" dirty="0" smtClean="0">
                          <a:latin typeface="Times New Roman" pitchFamily="18" charset="0"/>
                          <a:cs typeface="Times New Roman" pitchFamily="18" charset="0"/>
                        </a:rPr>
                        <a:t> 8 hours</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To treat</a:t>
                      </a:r>
                      <a:r>
                        <a:rPr lang="en-US" sz="1200" baseline="0" dirty="0" smtClean="0">
                          <a:latin typeface="Times New Roman" pitchFamily="18" charset="0"/>
                          <a:cs typeface="Times New Roman" pitchFamily="18" charset="0"/>
                        </a:rPr>
                        <a:t> anemia</a:t>
                      </a:r>
                    </a:p>
                    <a:p>
                      <a:pPr>
                        <a:lnSpc>
                          <a:spcPct val="200000"/>
                        </a:lnSpc>
                      </a:pPr>
                      <a:r>
                        <a:rPr lang="en-US" sz="1200" baseline="0" dirty="0" smtClean="0">
                          <a:latin typeface="Times New Roman" pitchFamily="18" charset="0"/>
                          <a:cs typeface="Times New Roman" pitchFamily="18" charset="0"/>
                        </a:rPr>
                        <a:t>Iron analog</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Abdominal</a:t>
                      </a:r>
                      <a:r>
                        <a:rPr lang="en-US" sz="1200" baseline="0" dirty="0" smtClean="0">
                          <a:latin typeface="Times New Roman" pitchFamily="18" charset="0"/>
                          <a:cs typeface="Times New Roman" pitchFamily="18" charset="0"/>
                        </a:rPr>
                        <a:t> discomfort</a:t>
                      </a:r>
                    </a:p>
                    <a:p>
                      <a:pPr>
                        <a:lnSpc>
                          <a:spcPct val="200000"/>
                        </a:lnSpc>
                      </a:pPr>
                      <a:r>
                        <a:rPr lang="en-US" sz="1200" baseline="0" dirty="0" smtClean="0">
                          <a:latin typeface="Times New Roman" pitchFamily="18" charset="0"/>
                          <a:cs typeface="Times New Roman" pitchFamily="18" charset="0"/>
                        </a:rPr>
                        <a:t>nausea</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Be careful to avoid overload</a:t>
                      </a:r>
                      <a:endParaRPr lang="en-US" sz="1200" dirty="0">
                        <a:latin typeface="Times New Roman" pitchFamily="18" charset="0"/>
                        <a:cs typeface="Times New Roman" pitchFamily="18" charset="0"/>
                      </a:endParaRPr>
                    </a:p>
                  </a:txBody>
                  <a:tcPr/>
                </a:tc>
                <a:extLst>
                  <a:ext uri="{0D108BD9-81ED-4DB2-BD59-A6C34878D82A}">
                    <a16:rowId xmlns:a16="http://schemas.microsoft.com/office/drawing/2014/main" xmlns="" val="10002"/>
                  </a:ext>
                </a:extLst>
              </a:tr>
              <a:tr h="1035525">
                <a:tc>
                  <a:txBody>
                    <a:bodyPr/>
                    <a:lstStyle/>
                    <a:p>
                      <a:pPr>
                        <a:lnSpc>
                          <a:spcPct val="200000"/>
                        </a:lnSpc>
                      </a:pPr>
                      <a:r>
                        <a:rPr lang="en-US" sz="1200" dirty="0" smtClean="0">
                          <a:latin typeface="Times New Roman" pitchFamily="18" charset="0"/>
                          <a:cs typeface="Times New Roman" pitchFamily="18" charset="0"/>
                        </a:rPr>
                        <a:t>Losartan</a:t>
                      </a:r>
                      <a:r>
                        <a:rPr lang="en-US" sz="1200" baseline="0" dirty="0" smtClean="0">
                          <a:latin typeface="Times New Roman" pitchFamily="18" charset="0"/>
                          <a:cs typeface="Times New Roman" pitchFamily="18" charset="0"/>
                        </a:rPr>
                        <a:t> oral 50 mg/24 hours</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To treat hypertension</a:t>
                      </a:r>
                    </a:p>
                    <a:p>
                      <a:pPr>
                        <a:lnSpc>
                          <a:spcPct val="200000"/>
                        </a:lnSpc>
                      </a:pPr>
                      <a:r>
                        <a:rPr lang="en-US" sz="1200" dirty="0" smtClean="0">
                          <a:latin typeface="Times New Roman" pitchFamily="18" charset="0"/>
                          <a:cs typeface="Times New Roman" pitchFamily="18" charset="0"/>
                        </a:rPr>
                        <a:t>Angiotensin</a:t>
                      </a:r>
                      <a:r>
                        <a:rPr lang="en-US" sz="1200" baseline="0" dirty="0" smtClean="0">
                          <a:latin typeface="Times New Roman" pitchFamily="18" charset="0"/>
                          <a:cs typeface="Times New Roman" pitchFamily="18" charset="0"/>
                        </a:rPr>
                        <a:t> receptor blocker</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Hypoglycemia</a:t>
                      </a:r>
                    </a:p>
                    <a:p>
                      <a:pPr>
                        <a:lnSpc>
                          <a:spcPct val="200000"/>
                        </a:lnSpc>
                      </a:pPr>
                      <a:r>
                        <a:rPr lang="en-US" sz="1200" dirty="0" smtClean="0">
                          <a:latin typeface="Times New Roman" pitchFamily="18" charset="0"/>
                          <a:cs typeface="Times New Roman" pitchFamily="18" charset="0"/>
                        </a:rPr>
                        <a:t>Anemia</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Check out for hypoglycemic symptoms</a:t>
                      </a:r>
                      <a:endParaRPr lang="en-US" sz="1200" dirty="0">
                        <a:latin typeface="Times New Roman" pitchFamily="18" charset="0"/>
                        <a:cs typeface="Times New Roman" pitchFamily="18" charset="0"/>
                      </a:endParaRPr>
                    </a:p>
                  </a:txBody>
                  <a:tcPr/>
                </a:tc>
                <a:extLst>
                  <a:ext uri="{0D108BD9-81ED-4DB2-BD59-A6C34878D82A}">
                    <a16:rowId xmlns:a16="http://schemas.microsoft.com/office/drawing/2014/main" xmlns="" val="10003"/>
                  </a:ext>
                </a:extLst>
              </a:tr>
              <a:tr h="1045985">
                <a:tc>
                  <a:txBody>
                    <a:bodyPr/>
                    <a:lstStyle/>
                    <a:p>
                      <a:pPr>
                        <a:lnSpc>
                          <a:spcPct val="200000"/>
                        </a:lnSpc>
                      </a:pPr>
                      <a:r>
                        <a:rPr lang="en-US" sz="1200" dirty="0" smtClean="0">
                          <a:latin typeface="Times New Roman" pitchFamily="18" charset="0"/>
                          <a:cs typeface="Times New Roman" pitchFamily="18" charset="0"/>
                        </a:rPr>
                        <a:t>Calcium gluconate 100</a:t>
                      </a:r>
                      <a:r>
                        <a:rPr lang="en-US" sz="1200" baseline="0" dirty="0" smtClean="0">
                          <a:latin typeface="Times New Roman" pitchFamily="18" charset="0"/>
                          <a:cs typeface="Times New Roman" pitchFamily="18" charset="0"/>
                        </a:rPr>
                        <a:t> mg per ml every 24h IV</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To treat hypocalcemia</a:t>
                      </a:r>
                    </a:p>
                    <a:p>
                      <a:pPr>
                        <a:lnSpc>
                          <a:spcPct val="200000"/>
                        </a:lnSpc>
                      </a:pPr>
                      <a:r>
                        <a:rPr lang="en-US" sz="1200" dirty="0" smtClean="0">
                          <a:latin typeface="Times New Roman" pitchFamily="18" charset="0"/>
                          <a:cs typeface="Times New Roman" pitchFamily="18" charset="0"/>
                        </a:rPr>
                        <a:t>Bone mineral</a:t>
                      </a:r>
                      <a:r>
                        <a:rPr lang="en-US" sz="1200" baseline="0" dirty="0" smtClean="0">
                          <a:latin typeface="Times New Roman" pitchFamily="18" charset="0"/>
                          <a:cs typeface="Times New Roman" pitchFamily="18" charset="0"/>
                        </a:rPr>
                        <a:t> component</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Low blood pressure</a:t>
                      </a:r>
                    </a:p>
                    <a:p>
                      <a:pPr>
                        <a:lnSpc>
                          <a:spcPct val="200000"/>
                        </a:lnSpc>
                      </a:pPr>
                      <a:r>
                        <a:rPr lang="en-US" sz="1200" dirty="0" smtClean="0">
                          <a:latin typeface="Times New Roman" pitchFamily="18" charset="0"/>
                          <a:cs typeface="Times New Roman" pitchFamily="18" charset="0"/>
                        </a:rPr>
                        <a:t>Cardiovascular complications</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Be on the look</a:t>
                      </a:r>
                      <a:r>
                        <a:rPr lang="en-US" sz="1200" baseline="0" dirty="0" smtClean="0">
                          <a:latin typeface="Times New Roman" pitchFamily="18" charset="0"/>
                          <a:cs typeface="Times New Roman" pitchFamily="18" charset="0"/>
                        </a:rPr>
                        <a:t> out for hypotension</a:t>
                      </a:r>
                      <a:endParaRPr lang="en-US" sz="1200" dirty="0">
                        <a:latin typeface="Times New Roman" pitchFamily="18" charset="0"/>
                        <a:cs typeface="Times New Roman" pitchFamily="18" charset="0"/>
                      </a:endParaRPr>
                    </a:p>
                  </a:txBody>
                  <a:tcPr/>
                </a:tc>
                <a:extLst>
                  <a:ext uri="{0D108BD9-81ED-4DB2-BD59-A6C34878D82A}">
                    <a16:rowId xmlns:a16="http://schemas.microsoft.com/office/drawing/2014/main" xmlns="" val="10004"/>
                  </a:ext>
                </a:extLst>
              </a:tr>
              <a:tr h="1045985">
                <a:tc>
                  <a:txBody>
                    <a:bodyPr/>
                    <a:lstStyle/>
                    <a:p>
                      <a:pPr>
                        <a:lnSpc>
                          <a:spcPct val="200000"/>
                        </a:lnSpc>
                      </a:pPr>
                      <a:r>
                        <a:rPr lang="en-US" sz="1200" baseline="0" dirty="0" smtClean="0">
                          <a:latin typeface="Times New Roman" pitchFamily="18" charset="0"/>
                          <a:cs typeface="Times New Roman" pitchFamily="18" charset="0"/>
                        </a:rPr>
                        <a:t>Sodium bicarbonate 7.5% IV per 24h</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To manage acidosis</a:t>
                      </a:r>
                    </a:p>
                    <a:p>
                      <a:pPr>
                        <a:lnSpc>
                          <a:spcPct val="200000"/>
                        </a:lnSpc>
                      </a:pPr>
                      <a:r>
                        <a:rPr lang="en-US" sz="1200" dirty="0" smtClean="0">
                          <a:latin typeface="Times New Roman" pitchFamily="18" charset="0"/>
                          <a:cs typeface="Times New Roman" pitchFamily="18" charset="0"/>
                        </a:rPr>
                        <a:t>Acid buffer</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Elevation</a:t>
                      </a:r>
                      <a:r>
                        <a:rPr lang="en-US" sz="1200" baseline="0" dirty="0" smtClean="0">
                          <a:latin typeface="Times New Roman" pitchFamily="18" charset="0"/>
                          <a:cs typeface="Times New Roman" pitchFamily="18" charset="0"/>
                        </a:rPr>
                        <a:t> of sodium in blood</a:t>
                      </a:r>
                      <a:endParaRPr lang="en-US" sz="1200" dirty="0" smtClean="0">
                        <a:latin typeface="Times New Roman" pitchFamily="18" charset="0"/>
                        <a:cs typeface="Times New Roman" pitchFamily="18" charset="0"/>
                      </a:endParaRPr>
                    </a:p>
                    <a:p>
                      <a:pPr>
                        <a:lnSpc>
                          <a:spcPct val="200000"/>
                        </a:lnSpc>
                      </a:pPr>
                      <a:r>
                        <a:rPr lang="en-US" sz="1200" dirty="0" smtClean="0">
                          <a:latin typeface="Times New Roman" pitchFamily="18" charset="0"/>
                          <a:cs typeface="Times New Roman" pitchFamily="18" charset="0"/>
                        </a:rPr>
                        <a:t>Bleeding into the brain</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Check out for cerebral hemorrhage</a:t>
                      </a:r>
                      <a:endParaRPr lang="en-US" sz="1200" dirty="0">
                        <a:latin typeface="Times New Roman" pitchFamily="18" charset="0"/>
                        <a:cs typeface="Times New Roman" pitchFamily="18" charset="0"/>
                      </a:endParaRPr>
                    </a:p>
                  </a:txBody>
                  <a:tcPr/>
                </a:tc>
                <a:extLst>
                  <a:ext uri="{0D108BD9-81ED-4DB2-BD59-A6C34878D82A}">
                    <a16:rowId xmlns:a16="http://schemas.microsoft.com/office/drawing/2014/main" xmlns="" val="10005"/>
                  </a:ext>
                </a:extLst>
              </a:tr>
            </a:tbl>
          </a:graphicData>
        </a:graphic>
      </p:graphicFrame>
      <p:sp>
        <p:nvSpPr>
          <p:cNvPr id="2" name="TextBox 1">
            <a:extLst>
              <a:ext uri="{FF2B5EF4-FFF2-40B4-BE49-F238E27FC236}">
                <a16:creationId xmlns:a16="http://schemas.microsoft.com/office/drawing/2014/main" xmlns="" id="{7CA03288-35A8-644C-A21A-C25CF28B8EAA}"/>
              </a:ext>
            </a:extLst>
          </p:cNvPr>
          <p:cNvSpPr txBox="1"/>
          <p:nvPr/>
        </p:nvSpPr>
        <p:spPr>
          <a:xfrm>
            <a:off x="1617782" y="7683822"/>
            <a:ext cx="3374842" cy="1877437"/>
          </a:xfrm>
          <a:prstGeom prst="rect">
            <a:avLst/>
          </a:prstGeom>
          <a:noFill/>
        </p:spPr>
        <p:txBody>
          <a:bodyPr wrap="square" rtlCol="0">
            <a:spAutoFit/>
          </a:bodyPr>
          <a:lstStyle/>
          <a:p>
            <a:r>
              <a:rPr lang="en-US" sz="1600" dirty="0"/>
              <a:t>( Alper , 2017)</a:t>
            </a:r>
          </a:p>
          <a:p>
            <a:r>
              <a:rPr lang="en-US" sz="1600" dirty="0"/>
              <a:t>(Medscape, 2018)</a:t>
            </a:r>
          </a:p>
          <a:p>
            <a:r>
              <a:rPr lang="en-US" sz="1600" dirty="0"/>
              <a:t>(Medscape, calcium gluconate (Rx, OTC), 2018)</a:t>
            </a:r>
          </a:p>
          <a:p>
            <a:r>
              <a:rPr lang="en-US" sz="1600" dirty="0"/>
              <a:t>(Medscape, sodium bicarbonate (Rx), 2018)</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7563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3920" y="944880"/>
            <a:ext cx="18318480" cy="8389989"/>
          </a:xfrm>
          <a:prstGeom prst="rect">
            <a:avLst/>
          </a:prstGeom>
          <a:noFill/>
        </p:spPr>
        <p:txBody>
          <a:bodyPr wrap="square" rtlCol="0">
            <a:spAutoFit/>
          </a:bodyPr>
          <a:lstStyle/>
          <a:p>
            <a:pPr algn="ctr"/>
            <a:r>
              <a:rPr lang="en-US" dirty="0" smtClean="0"/>
              <a:t>References</a:t>
            </a:r>
          </a:p>
          <a:p>
            <a:pPr algn="ctr"/>
            <a:r>
              <a:rPr lang="en-US" dirty="0"/>
              <a:t>Alper , A. B. (2017, November 14). </a:t>
            </a:r>
            <a:r>
              <a:rPr lang="en-US" i="1" dirty="0"/>
              <a:t>Uremia Clinical Presentation</a:t>
            </a:r>
            <a:r>
              <a:rPr lang="en-US" dirty="0"/>
              <a:t>. Retrieved from Medscape: </a:t>
            </a:r>
            <a:r>
              <a:rPr lang="en-US" dirty="0">
                <a:hlinkClick r:id="rId2"/>
              </a:rPr>
              <a:t>https://</a:t>
            </a:r>
            <a:r>
              <a:rPr lang="en-US" dirty="0" smtClean="0">
                <a:hlinkClick r:id="rId2"/>
              </a:rPr>
              <a:t>emedicine.medscape.com/article/245296-clinical</a:t>
            </a:r>
            <a:endParaRPr lang="en-US" dirty="0" smtClean="0"/>
          </a:p>
          <a:p>
            <a:pPr algn="ctr"/>
            <a:r>
              <a:rPr lang="en-US" dirty="0"/>
              <a:t>L, D. (2014, July 23). </a:t>
            </a:r>
            <a:r>
              <a:rPr lang="en-US" i="1" dirty="0"/>
              <a:t>ERIKSON’S STAGES OF DEVELOPMENT</a:t>
            </a:r>
            <a:r>
              <a:rPr lang="en-US" dirty="0"/>
              <a:t>. Retrieved from Learning Theories: </a:t>
            </a:r>
            <a:r>
              <a:rPr lang="en-US" u="sng" dirty="0">
                <a:hlinkClick r:id="rId3"/>
              </a:rPr>
              <a:t>https://</a:t>
            </a:r>
            <a:r>
              <a:rPr lang="en-US" u="sng" dirty="0" smtClean="0">
                <a:hlinkClick r:id="rId3"/>
              </a:rPr>
              <a:t>www.learning-theories.com/eriksons-stages-of-development.html</a:t>
            </a:r>
            <a:endParaRPr lang="en-US" dirty="0"/>
          </a:p>
          <a:p>
            <a:pPr algn="ctr"/>
            <a:r>
              <a:rPr lang="en-US" dirty="0"/>
              <a:t>Medscape. (2018, September 20). </a:t>
            </a:r>
            <a:r>
              <a:rPr lang="en-US" i="1" dirty="0"/>
              <a:t>calcium gluconate (Rx, OTC)</a:t>
            </a:r>
            <a:r>
              <a:rPr lang="en-US" dirty="0"/>
              <a:t>. Retrieved from Medscape: </a:t>
            </a:r>
            <a:r>
              <a:rPr lang="en-US" dirty="0">
                <a:hlinkClick r:id="rId4"/>
              </a:rPr>
              <a:t>https://</a:t>
            </a:r>
            <a:r>
              <a:rPr lang="en-US" dirty="0" smtClean="0">
                <a:hlinkClick r:id="rId4"/>
              </a:rPr>
              <a:t>reference.medscape.com/drug/calcium-gluconate-344434#10</a:t>
            </a:r>
            <a:endParaRPr lang="en-US" dirty="0" smtClean="0"/>
          </a:p>
          <a:p>
            <a:pPr algn="ctr"/>
            <a:r>
              <a:rPr lang="en-US" dirty="0"/>
              <a:t>Medscape. (2018, September 20). </a:t>
            </a:r>
            <a:r>
              <a:rPr lang="en-US" i="1" dirty="0"/>
              <a:t>ferrous gluconate (OTC)</a:t>
            </a:r>
            <a:r>
              <a:rPr lang="en-US" dirty="0"/>
              <a:t>. Retrieved from Medscape: </a:t>
            </a:r>
            <a:r>
              <a:rPr lang="en-US" dirty="0">
                <a:hlinkClick r:id="rId5"/>
              </a:rPr>
              <a:t>https://</a:t>
            </a:r>
            <a:r>
              <a:rPr lang="en-US" dirty="0" smtClean="0">
                <a:hlinkClick r:id="rId5"/>
              </a:rPr>
              <a:t>reference.medscape.com/drug/fergon-ferrous-gluconate-999567#10</a:t>
            </a:r>
            <a:endParaRPr lang="en-US" dirty="0" smtClean="0"/>
          </a:p>
          <a:p>
            <a:pPr algn="ctr"/>
            <a:endParaRPr lang="en-US" dirty="0"/>
          </a:p>
          <a:p>
            <a:pPr algn="ctr"/>
            <a:r>
              <a:rPr lang="en-US" dirty="0"/>
              <a:t>Medscape. (2018, September 20). </a:t>
            </a:r>
            <a:r>
              <a:rPr lang="en-US" i="1" dirty="0"/>
              <a:t>sodium bicarbonate (Rx)</a:t>
            </a:r>
            <a:r>
              <a:rPr lang="en-US" dirty="0"/>
              <a:t>. Retrieved from Medscape: </a:t>
            </a:r>
            <a:r>
              <a:rPr lang="en-US" dirty="0">
                <a:hlinkClick r:id="rId6"/>
              </a:rPr>
              <a:t>https://</a:t>
            </a:r>
            <a:r>
              <a:rPr lang="en-US" dirty="0" smtClean="0">
                <a:hlinkClick r:id="rId6"/>
              </a:rPr>
              <a:t>reference.medscape.com/drug/sodium-bicarbonate-342305#4</a:t>
            </a:r>
            <a:endParaRPr lang="en-US" dirty="0" smtClean="0"/>
          </a:p>
          <a:p>
            <a:pPr algn="ctr"/>
            <a:endParaRPr lang="en-US" dirty="0"/>
          </a:p>
          <a:p>
            <a:pPr algn="ctr"/>
            <a:endParaRPr lang="en-US" dirty="0"/>
          </a:p>
          <a:p>
            <a:pPr algn="ctr"/>
            <a:endParaRPr lang="en-US" dirty="0"/>
          </a:p>
          <a:p>
            <a:pPr algn="ctr"/>
            <a:endParaRPr lang="en-US" dirty="0"/>
          </a:p>
        </p:txBody>
      </p:sp>
      <p:sp>
        <p:nvSpPr>
          <p:cNvPr id="3" name="TextBox 2"/>
          <p:cNvSpPr txBox="1"/>
          <p:nvPr/>
        </p:nvSpPr>
        <p:spPr>
          <a:xfrm>
            <a:off x="-1603513" y="-1046922"/>
            <a:ext cx="184731" cy="610936"/>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73928014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2417</TotalTime>
  <Words>1820</Words>
  <Application>Microsoft Office PowerPoint</Application>
  <PresentationFormat>Custom</PresentationFormat>
  <Paragraphs>248</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June Nakamura</dc:creator>
  <cp:lastModifiedBy>Prof Scofied</cp:lastModifiedBy>
  <cp:revision>87</cp:revision>
  <dcterms:created xsi:type="dcterms:W3CDTF">2016-01-31T18:44:15Z</dcterms:created>
  <dcterms:modified xsi:type="dcterms:W3CDTF">2018-09-21T12:58:53Z</dcterms:modified>
</cp:coreProperties>
</file>